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6168" autoAdjust="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568" y="0"/>
            <a:ext cx="6601057" cy="11464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568" y="1907598"/>
            <a:ext cx="11766896" cy="310255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44816" y="6392138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585064" y="6392138"/>
            <a:ext cx="5486400" cy="36512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04568" y="6392138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7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4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54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23" y="240146"/>
            <a:ext cx="6178550" cy="30200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123" y="3435927"/>
            <a:ext cx="11331978" cy="14991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628503" y="6396467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733310" y="6396467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3005" y="6396468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1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52925" cy="2117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5672" y="1825626"/>
            <a:ext cx="4352926" cy="21177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1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3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95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5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85750"/>
            <a:ext cx="5985885" cy="14287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14925" y="2057400"/>
            <a:ext cx="6240463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39339" y="6396469"/>
            <a:ext cx="2743200" cy="365125"/>
          </a:xfrm>
          <a:prstGeom prst="rect">
            <a:avLst/>
          </a:prstGeom>
        </p:spPr>
        <p:txBody>
          <a:bodyPr/>
          <a:lstStyle/>
          <a:p>
            <a:fld id="{AB9FC485-2109-4A78-928B-2EA8C7DDBEAB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5673" y="6396469"/>
            <a:ext cx="5245791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8199" y="6396470"/>
            <a:ext cx="2743200" cy="365125"/>
          </a:xfrm>
          <a:prstGeom prst="rect">
            <a:avLst/>
          </a:prstGeom>
        </p:spPr>
        <p:txBody>
          <a:bodyPr/>
          <a:lstStyle/>
          <a:p>
            <a:fld id="{00302AB8-640A-4CE4-ACB7-AB3205EDB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75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7092"/>
            <a:ext cx="598747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1599060"/>
            <a:ext cx="11163301" cy="2239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225" y="365125"/>
            <a:ext cx="4968240" cy="765048"/>
          </a:xfrm>
          <a:prstGeom prst="rect">
            <a:avLst/>
          </a:prstGeom>
        </p:spPr>
      </p:pic>
      <p:sp>
        <p:nvSpPr>
          <p:cNvPr id="9" name="date"/>
          <p:cNvSpPr txBox="1">
            <a:spLocks/>
          </p:cNvSpPr>
          <p:nvPr userDrawn="1"/>
        </p:nvSpPr>
        <p:spPr bwMode="gray">
          <a:xfrm>
            <a:off x="0" y="6607944"/>
            <a:ext cx="3931200" cy="259200"/>
          </a:xfrm>
          <a:prstGeom prst="rect">
            <a:avLst/>
          </a:prstGeom>
        </p:spPr>
        <p:txBody>
          <a:bodyPr vert="horz" lIns="1908000" tIns="0" rIns="0" bIns="115200" rtlCol="0" anchor="t" anchorCtr="0"/>
          <a:lstStyle>
            <a:defPPr>
              <a:defRPr lang="ru-RU"/>
            </a:defPPr>
            <a:lvl1pPr marL="0" algn="l" defTabSz="914400" rtl="0" eaLnBrk="1" latinLnBrk="0" hangingPunct="1">
              <a:defRPr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</a:t>
            </a:r>
            <a:r>
              <a:rPr lang="ru-RU" dirty="0" smtClean="0"/>
              <a:t>3.</a:t>
            </a:r>
            <a:r>
              <a:rPr lang="en-US" dirty="0" smtClean="0"/>
              <a:t>0</a:t>
            </a:r>
            <a:r>
              <a:rPr lang="ru-RU" dirty="0" smtClean="0"/>
              <a:t>8.201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" name="footer"/>
          <p:cNvSpPr txBox="1">
            <a:spLocks/>
          </p:cNvSpPr>
          <p:nvPr userDrawn="1"/>
        </p:nvSpPr>
        <p:spPr bwMode="gray">
          <a:xfrm>
            <a:off x="3787200" y="6598800"/>
            <a:ext cx="8409600" cy="259200"/>
          </a:xfrm>
          <a:prstGeom prst="rect">
            <a:avLst/>
          </a:prstGeom>
        </p:spPr>
        <p:txBody>
          <a:bodyPr vert="horz" lIns="0" tIns="0" rIns="482400" bIns="11520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en-US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787200" y="6607944"/>
            <a:ext cx="8404800" cy="240912"/>
          </a:xfrm>
          <a:prstGeom prst="rect">
            <a:avLst/>
          </a:prstGeom>
        </p:spPr>
        <p:txBody>
          <a:bodyPr vert="horz" lIns="0" tIns="0" rIns="482400" bIns="115200" rtlCol="0" anchor="ctr"/>
          <a:lstStyle>
            <a:lvl1pPr algn="r">
              <a:defRPr lang="en-US" sz="1000" smtClean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age"/>
          <p:cNvSpPr txBox="1">
            <a:spLocks/>
          </p:cNvSpPr>
          <p:nvPr userDrawn="1"/>
        </p:nvSpPr>
        <p:spPr bwMode="gray">
          <a:xfrm>
            <a:off x="0" y="6589656"/>
            <a:ext cx="1764000" cy="259200"/>
          </a:xfrm>
          <a:prstGeom prst="rect">
            <a:avLst/>
          </a:prstGeom>
        </p:spPr>
        <p:txBody>
          <a:bodyPr vert="horz" lIns="626400" tIns="0" rIns="0" bIns="115200" rtlCol="0" anchor="t" anchorCtr="0"/>
          <a:lstStyle>
            <a:defPPr>
              <a:defRPr lang="ru-RU"/>
            </a:defPPr>
            <a:lvl1pPr marL="0" algn="l" defTabSz="914400" rtl="0" eaLnBrk="1" latinLnBrk="0" hangingPunct="1">
              <a:defRPr lang="en-US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Стр. </a:t>
            </a:r>
            <a:fld id="{99E26495-FA13-4534-B451-FB78AC0E31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63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52450" y="107092"/>
            <a:ext cx="6619875" cy="128111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</a:t>
            </a:r>
            <a:r>
              <a:rPr lang="en-US" sz="3200" dirty="0" smtClean="0"/>
              <a:t>KD: </a:t>
            </a:r>
            <a:r>
              <a:rPr lang="ru-RU" sz="3200" dirty="0" smtClean="0"/>
              <a:t>Расширенные номинальные токи на размер рамки</a:t>
            </a:r>
            <a:endParaRPr lang="ru-RU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15243"/>
            <a:ext cx="10528705" cy="45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1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107092"/>
            <a:ext cx="6696076" cy="1281113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Улучшенные технические показатели для всех выключателей-разъединителей 3</a:t>
            </a:r>
            <a:r>
              <a:rPr lang="en-US" sz="3200" dirty="0" smtClean="0"/>
              <a:t>KD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1770510"/>
            <a:ext cx="11553825" cy="33825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Переключение без нагрузки </a:t>
            </a:r>
          </a:p>
          <a:p>
            <a:pPr marL="0" indent="0">
              <a:buNone/>
            </a:pPr>
            <a:r>
              <a:rPr lang="en-US" sz="2000" dirty="0" smtClean="0"/>
              <a:t>AC-20 A </a:t>
            </a:r>
            <a:r>
              <a:rPr lang="ru-RU" sz="2000" dirty="0" smtClean="0"/>
              <a:t>при 1000 В</a:t>
            </a:r>
          </a:p>
          <a:p>
            <a:pPr marL="0" indent="0">
              <a:buNone/>
            </a:pPr>
            <a:r>
              <a:rPr lang="en-US" sz="2000" dirty="0" smtClean="0"/>
              <a:t>DC-20</a:t>
            </a:r>
            <a:r>
              <a:rPr lang="ru-RU" sz="2000" dirty="0" smtClean="0"/>
              <a:t> </a:t>
            </a:r>
            <a:r>
              <a:rPr lang="en-US" sz="2000" dirty="0" smtClean="0"/>
              <a:t>A </a:t>
            </a:r>
            <a:r>
              <a:rPr lang="ru-RU" sz="2000" dirty="0" smtClean="0"/>
              <a:t>при 1000 </a:t>
            </a:r>
            <a:r>
              <a:rPr lang="ru-RU" sz="2000" dirty="0"/>
              <a:t>В</a:t>
            </a:r>
            <a:endParaRPr lang="ru-RU" sz="2000" dirty="0" smtClean="0"/>
          </a:p>
          <a:p>
            <a:r>
              <a:rPr lang="ru-RU" sz="2000" dirty="0" smtClean="0"/>
              <a:t>Переключение с нагрузкой</a:t>
            </a:r>
          </a:p>
          <a:p>
            <a:pPr marL="0" indent="0">
              <a:buNone/>
            </a:pPr>
            <a:r>
              <a:rPr lang="ru-RU" sz="2000" dirty="0" smtClean="0"/>
              <a:t>Значение </a:t>
            </a:r>
            <a:r>
              <a:rPr lang="en-US" sz="2000" dirty="0" smtClean="0"/>
              <a:t>AC-21 A </a:t>
            </a:r>
            <a:r>
              <a:rPr lang="ru-RU" sz="2000" dirty="0" smtClean="0"/>
              <a:t>и </a:t>
            </a:r>
            <a:r>
              <a:rPr lang="en-US" sz="2000" dirty="0" smtClean="0"/>
              <a:t>AC-22 A </a:t>
            </a:r>
            <a:r>
              <a:rPr lang="ru-RU" sz="2000" dirty="0" smtClean="0"/>
              <a:t>при 1000</a:t>
            </a:r>
            <a:r>
              <a:rPr lang="en-US" sz="2000" dirty="0"/>
              <a:t> </a:t>
            </a:r>
            <a:r>
              <a:rPr lang="ru-RU" sz="2000" dirty="0" smtClean="0"/>
              <a:t>В</a:t>
            </a:r>
          </a:p>
          <a:p>
            <a:r>
              <a:rPr lang="ru-RU" sz="2000" dirty="0" smtClean="0"/>
              <a:t>Более высокие оценки короткого замыкания</a:t>
            </a:r>
          </a:p>
          <a:p>
            <a:r>
              <a:rPr lang="ru-RU" sz="2000" dirty="0" smtClean="0"/>
              <a:t>Значение короткого замыкания в сочетании с </a:t>
            </a:r>
            <a:r>
              <a:rPr lang="en-US" sz="2000" dirty="0" smtClean="0"/>
              <a:t>MCCB (3 VA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 smtClean="0"/>
              <a:t>Улучшенная стойкость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26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4575" y="2689225"/>
            <a:ext cx="7905749" cy="128111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63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Тема Office</vt:lpstr>
      <vt:lpstr>3KD: Расширенные номинальные токи на размер рамки</vt:lpstr>
      <vt:lpstr>Улучшенные технические показатели для всех выключателей-разъединителей 3KD</vt:lpstr>
      <vt:lpstr>СПАСИБО ЗА ВНИМАНИЕ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Целоусов</dc:creator>
  <cp:lastModifiedBy>Кирилл Целоусов</cp:lastModifiedBy>
  <cp:revision>26</cp:revision>
  <dcterms:created xsi:type="dcterms:W3CDTF">2019-08-22T13:41:23Z</dcterms:created>
  <dcterms:modified xsi:type="dcterms:W3CDTF">2019-11-19T08:36:33Z</dcterms:modified>
</cp:coreProperties>
</file>