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31"/>
  </p:notesMasterIdLst>
  <p:handoutMasterIdLst>
    <p:handoutMasterId r:id="rId32"/>
  </p:handoutMasterIdLst>
  <p:sldIdLst>
    <p:sldId id="939" r:id="rId21"/>
    <p:sldId id="936" r:id="rId22"/>
    <p:sldId id="941" r:id="rId23"/>
    <p:sldId id="940" r:id="rId24"/>
    <p:sldId id="942" r:id="rId25"/>
    <p:sldId id="945" r:id="rId26"/>
    <p:sldId id="943" r:id="rId27"/>
    <p:sldId id="947" r:id="rId28"/>
    <p:sldId id="944" r:id="rId29"/>
    <p:sldId id="898" r:id="rId30"/>
  </p:sldIdLst>
  <p:sldSz cx="12198350" cy="6858000"/>
  <p:notesSz cx="7099300" cy="10234613"/>
  <p:custDataLst>
    <p:custData r:id="rId7"/>
    <p:tags r:id="rId33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  <p15:guide id="12" orient="horz" pos="3903">
          <p15:clr>
            <a:srgbClr val="A4A3A4"/>
          </p15:clr>
        </p15:guide>
        <p15:guide id="13" orient="horz" pos="654">
          <p15:clr>
            <a:srgbClr val="A4A3A4"/>
          </p15:clr>
        </p15:guide>
        <p15:guide id="14" orient="horz" pos="2452">
          <p15:clr>
            <a:srgbClr val="A4A3A4"/>
          </p15:clr>
        </p15:guide>
        <p15:guide id="15" orient="horz" pos="2360">
          <p15:clr>
            <a:srgbClr val="A4A3A4"/>
          </p15:clr>
        </p15:guide>
        <p15:guide id="16" orient="horz" pos="9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 autoAdjust="0"/>
  </p:normalViewPr>
  <p:slideViewPr>
    <p:cSldViewPr snapToObjects="1" showGuides="1">
      <p:cViewPr varScale="1">
        <p:scale>
          <a:sx n="89" d="100"/>
          <a:sy n="89" d="100"/>
        </p:scale>
        <p:origin x="-499" y="4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orient="horz" pos="3903"/>
        <p:guide orient="horz" pos="654"/>
        <p:guide orient="horz" pos="2452"/>
        <p:guide orient="horz" pos="2360"/>
        <p:guide orient="horz" pos="909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2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customXml" Target="../../customXml/item5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2.jpeg"/><Relationship Id="rId2" Type="http://schemas.openxmlformats.org/officeDocument/2006/relationships/tags" Target="../tags/tag60.xml"/><Relationship Id="rId1" Type="http://schemas.openxmlformats.org/officeDocument/2006/relationships/customXml" Target="../../customXml/item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customXml" Target="../../customXml/item4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2.jpeg"/><Relationship Id="rId2" Type="http://schemas.openxmlformats.org/officeDocument/2006/relationships/tags" Target="../tags/tag77.xml"/><Relationship Id="rId1" Type="http://schemas.openxmlformats.org/officeDocument/2006/relationships/customXml" Target="../../customXml/item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customXml" Target="../../customXml/item15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.jpeg"/><Relationship Id="rId2" Type="http://schemas.openxmlformats.org/officeDocument/2006/relationships/tags" Target="../tags/tag86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customXml" Target="../../customXml/item12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8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pic>
        <p:nvPicPr>
          <p:cNvPr id="83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822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0"/>
            <a:ext cx="12198350" cy="6861907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fr-FR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66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907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  <a:extLst/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93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472112" cy="475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288000" tIns="252000" rIns="576000" bIns="252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3715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109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360045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40000"/>
            <a:ext cx="3600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40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6768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40000"/>
            <a:ext cx="403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2592000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40000"/>
            <a:ext cx="2736775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40000"/>
            <a:ext cx="2592387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40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40000"/>
            <a:ext cx="1295999" cy="4752000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" b="535"/>
          <a:stretch/>
        </p:blipFill>
        <p:spPr>
          <a:xfrm>
            <a:off x="0" y="0"/>
            <a:ext cx="12196800" cy="6857128"/>
          </a:xfrm>
          <a:prstGeom prst="rect">
            <a:avLst/>
          </a:prstGeom>
        </p:spPr>
      </p:pic>
      <p:pic>
        <p:nvPicPr>
          <p:cNvPr id="82" name="Picture 2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3" name="Gerade Verbindung 3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0537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3080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>
          <a:gsLst>
            <a:gs pos="83000">
              <a:srgbClr val="0099B0">
                <a:alpha val="85000"/>
              </a:srgbClr>
            </a:gs>
            <a:gs pos="50000">
              <a:srgbClr val="009999">
                <a:alpha val="85000"/>
              </a:srgbClr>
            </a:gs>
            <a:gs pos="0">
              <a:srgbClr val="50BEBE">
                <a:alpha val="85000"/>
              </a:srgbClr>
            </a:gs>
            <a:gs pos="100000">
              <a:srgbClr val="0099CB">
                <a:alpha val="8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33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2" name="Gerade Verbindung 31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123228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Gerade Verbindung 63"/>
            <p:cNvCxnSpPr/>
            <p:nvPr userDrawn="1"/>
          </p:nvCxnSpPr>
          <p:spPr bwMode="auto">
            <a:xfrm rot="5400000">
              <a:off x="123228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Gerade Verbindung 6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Gerade Verbindung 6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Gerade Verbindung 6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Gerade Verbindung 6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46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3697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-126000" y="3837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 bwMode="ltGray">
          <a:xfrm>
            <a:off x="627063" y="3891600"/>
            <a:ext cx="6480000" cy="2340314"/>
          </a:xfrm>
          <a:noFill/>
        </p:spPr>
        <p:txBody>
          <a:bodyPr wrap="square" lIns="216000" tIns="90000" rIns="216000" bIns="216000" anchor="b" anchorCtr="0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48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fr-FR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40000"/>
            <a:ext cx="3887914" cy="475200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44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124000" bIns="23400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59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8" Type="http://schemas.openxmlformats.org/officeDocument/2006/relationships/tags" Target="../tags/tag2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tags" Target="../tags/tag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tags" Target="../tags/tag27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-1"/>
            <a:ext cx="1219835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432000" rIns="27468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627063" y="1441451"/>
            <a:ext cx="8208962" cy="47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6"/>
            </p:custDataLst>
          </p:nvPr>
        </p:nvSpPr>
        <p:spPr bwMode="auto">
          <a:xfrm>
            <a:off x="0" y="6200774"/>
            <a:ext cx="1219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err="1" smtClean="0">
                <a:solidFill>
                  <a:srgbClr val="879BAA"/>
                </a:solidFill>
              </a:rPr>
              <a:t>Unrestricted</a:t>
            </a:r>
            <a:r>
              <a:rPr lang="de-DE" sz="1000" b="1" dirty="0" smtClean="0">
                <a:solidFill>
                  <a:srgbClr val="879BAA"/>
                </a:solidFill>
              </a:rPr>
              <a:t> © </a:t>
            </a:r>
            <a:r>
              <a:rPr lang="de-DE" sz="1000" b="1" dirty="0">
                <a:solidFill>
                  <a:srgbClr val="879BAA"/>
                </a:solidFill>
              </a:rPr>
              <a:t>Siemens AG </a:t>
            </a:r>
            <a:r>
              <a:rPr lang="de-DE" sz="1000" b="1" dirty="0" smtClean="0">
                <a:solidFill>
                  <a:srgbClr val="879BAA"/>
                </a:solidFill>
              </a:rPr>
              <a:t>2017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7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30.11.2017</a:t>
            </a:r>
          </a:p>
        </p:txBody>
      </p:sp>
      <p:sp>
        <p:nvSpPr>
          <p:cNvPr id="65" name="cdtTextBox 11 Id18"/>
          <p:cNvSpPr txBox="1"/>
          <p:nvPr userDrawn="1">
            <p:custDataLst>
              <p:tags r:id="rId58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9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Alexander Nuzhdin / DF MC GMC</a:t>
            </a:r>
          </a:p>
        </p:txBody>
      </p:sp>
      <p:grpSp>
        <p:nvGrpSpPr>
          <p:cNvPr id="67" name="Gruppieren 66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68" name="Gerade Verbindung 67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Gerade Verbindung 68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Gerade Verbindung 69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Gerade Verbindung 70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Gerade Verbindung 71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Gerade Verbindung 76"/>
            <p:cNvCxnSpPr/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Gerade Verbindung 77"/>
            <p:cNvCxnSpPr/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Gerade Verbindung 78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Gerade Verbindung 79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Gerade Verbindung 80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Gerade Verbindung 81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Gerade Verbindung 82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Gerade Verbindung 83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Gerade Verbindung 84"/>
            <p:cNvCxnSpPr/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Gerade Verbindung 85"/>
            <p:cNvCxnSpPr/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Gerade Verbindung 86"/>
            <p:cNvCxnSpPr/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Gerade Verbindung 87"/>
            <p:cNvCxnSpPr/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Gerade Verbindung 88"/>
            <p:cNvCxnSpPr/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Textplatzhalter 13"/>
          <p:cNvSpPr txBox="1">
            <a:spLocks/>
          </p:cNvSpPr>
          <p:nvPr userDrawn="1"/>
        </p:nvSpPr>
        <p:spPr bwMode="auto">
          <a:xfrm>
            <a:off x="9483551" y="6273649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8" r:id="rId3"/>
    <p:sldLayoutId id="2147483709" r:id="rId4"/>
    <p:sldLayoutId id="2147483710" r:id="rId5"/>
    <p:sldLayoutId id="2147483711" r:id="rId6"/>
    <p:sldLayoutId id="2147483703" r:id="rId7"/>
    <p:sldLayoutId id="2147483679" r:id="rId8"/>
    <p:sldLayoutId id="2147483695" r:id="rId9"/>
    <p:sldLayoutId id="2147483705" r:id="rId10"/>
    <p:sldLayoutId id="2147483706" r:id="rId11"/>
    <p:sldLayoutId id="2147483713" r:id="rId12"/>
    <p:sldLayoutId id="2147483712" r:id="rId13"/>
    <p:sldLayoutId id="2147483670" r:id="rId14"/>
    <p:sldLayoutId id="2147483692" r:id="rId15"/>
    <p:sldLayoutId id="2147483696" r:id="rId16"/>
    <p:sldLayoutId id="2147483707" r:id="rId17"/>
    <p:sldLayoutId id="2147483715" r:id="rId18"/>
    <p:sldLayoutId id="2147483683" r:id="rId19"/>
    <p:sldLayoutId id="2147483681" r:id="rId20"/>
    <p:sldLayoutId id="2147483697" r:id="rId21"/>
    <p:sldLayoutId id="2147483691" r:id="rId22"/>
    <p:sldLayoutId id="2147483693" r:id="rId23"/>
    <p:sldLayoutId id="2147483684" r:id="rId24"/>
    <p:sldLayoutId id="2147483685" r:id="rId25"/>
    <p:sldLayoutId id="2147483694" r:id="rId26"/>
    <p:sldLayoutId id="2147483686" r:id="rId27"/>
    <p:sldLayoutId id="2147483688" r:id="rId28"/>
    <p:sldLayoutId id="2147483704" r:id="rId29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10" Type="http://schemas.openxmlformats.org/officeDocument/2006/relationships/image" Target="../media/image11.jpeg"/><Relationship Id="rId4" Type="http://schemas.openxmlformats.org/officeDocument/2006/relationships/tags" Target="../tags/tag100.xml"/><Relationship Id="rId9" Type="http://schemas.openxmlformats.org/officeDocument/2006/relationships/hyperlink" Target="mailto:alexander.nuzhdin@siemen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GMC_Russia\Nuzhdin_2018FY\Новости DF, PD\04_Январь\3_SINAMICS V20. Новая опция - Дополнительный модуль входов_выходов\SINAMICS V20 IO Extension Module_6SL3256-0VE00-6A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11" y="728699"/>
            <a:ext cx="3375003" cy="39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063" y="4060878"/>
            <a:ext cx="6480000" cy="2171036"/>
          </a:xfrm>
        </p:spPr>
        <p:txBody>
          <a:bodyPr/>
          <a:lstStyle/>
          <a:p>
            <a:r>
              <a:rPr lang="ru-RU" dirty="0" smtClean="0"/>
              <a:t>Новинка!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SINAMICS V20</a:t>
            </a:r>
            <a:r>
              <a:rPr lang="en-US" dirty="0"/>
              <a:t/>
            </a:r>
            <a:br>
              <a:rPr lang="en-US" dirty="0"/>
            </a:br>
            <a:r>
              <a:rPr lang="en-US" sz="1100" b="0" dirty="0" smtClean="0"/>
              <a:t/>
            </a:r>
            <a:br>
              <a:rPr lang="en-US" sz="1100" b="0" dirty="0" smtClean="0"/>
            </a:br>
            <a:r>
              <a:rPr lang="ru-RU" sz="2200" b="0" dirty="0"/>
              <a:t>Модуль дополнительных входов / выходов</a:t>
            </a:r>
            <a:endParaRPr lang="fr-FR" sz="2200" b="0" dirty="0"/>
          </a:p>
        </p:txBody>
      </p:sp>
      <p:sp>
        <p:nvSpPr>
          <p:cNvPr id="3" name="Textplatzhalter 13"/>
          <p:cNvSpPr txBox="1">
            <a:spLocks/>
          </p:cNvSpPr>
          <p:nvPr/>
        </p:nvSpPr>
        <p:spPr bwMode="auto">
          <a:xfrm>
            <a:off x="9303531" y="603000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noProof="0" dirty="0" smtClean="0"/>
              <a:t>Спасибо за внимание!</a:t>
            </a: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/>
              <a:t>Alexander Nuzhdin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MC GMC Sales Specialist</a:t>
            </a:r>
            <a:br>
              <a:rPr lang="en-US" dirty="0"/>
            </a:br>
            <a:r>
              <a:rPr lang="en-US" dirty="0"/>
              <a:t>MC GMC / Department DF</a:t>
            </a:r>
          </a:p>
          <a:p>
            <a:r>
              <a:rPr lang="en-US" dirty="0" err="1"/>
              <a:t>Bolshaya</a:t>
            </a:r>
            <a:r>
              <a:rPr lang="en-US" dirty="0"/>
              <a:t> </a:t>
            </a:r>
            <a:r>
              <a:rPr lang="en-US" dirty="0" err="1"/>
              <a:t>Tatarskaya</a:t>
            </a:r>
            <a:r>
              <a:rPr lang="en-US" dirty="0"/>
              <a:t>, 9</a:t>
            </a:r>
            <a:br>
              <a:rPr lang="en-US" dirty="0"/>
            </a:br>
            <a:r>
              <a:rPr lang="en-US" dirty="0"/>
              <a:t>115184 Moscow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Mobile: +7 916 686 08 42</a:t>
            </a:r>
          </a:p>
          <a:p>
            <a:r>
              <a:rPr lang="en-US" dirty="0"/>
              <a:t>E-mail:</a:t>
            </a:r>
            <a:br>
              <a:rPr lang="en-US" dirty="0"/>
            </a:br>
            <a:r>
              <a:rPr lang="en-US" dirty="0">
                <a:hlinkClick r:id="rId9"/>
              </a:rPr>
              <a:t>alexander.nuzhdin@siemens.com</a:t>
            </a:r>
            <a:endParaRPr lang="en-US" dirty="0"/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0" t="216" r="9654" b="1957"/>
          <a:stretch/>
        </p:blipFill>
        <p:spPr>
          <a:xfrm>
            <a:off x="0" y="1440000"/>
            <a:ext cx="4514400" cy="47607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</a:t>
            </a:r>
            <a:r>
              <a:rPr lang="ru-RU" dirty="0" smtClean="0"/>
              <a:t>выходов (опция)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SINAMICS V20 </a:t>
            </a:r>
            <a:r>
              <a:rPr lang="en-US" dirty="0" smtClean="0"/>
              <a:t>with I/O Extension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627063" y="1464825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7063" y="1921188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27063" y="2377551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27063" y="2833914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7063" y="3290279"/>
            <a:ext cx="252000" cy="252000"/>
          </a:xfrm>
          <a:prstGeom prst="rect">
            <a:avLst/>
          </a:prstGeom>
          <a:solidFill>
            <a:srgbClr val="50BED7"/>
          </a:solidFill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30623" y="1440000"/>
            <a:ext cx="4968552" cy="475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Новые возможности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SINAMICS V20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Технические характеристики модуля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Таблица совместимости модулей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Варианты использования</a:t>
            </a: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Обзор функций</a:t>
            </a: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выходов (опция)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SINAMICS V20 with I/O Extension</a:t>
            </a:r>
            <a:endParaRPr lang="en-US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4541646" y="1680109"/>
            <a:ext cx="7120128" cy="1193270"/>
            <a:chOff x="4005071" y="151420"/>
            <a:chExt cx="7120128" cy="1193270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968500" y="-2812009"/>
              <a:ext cx="1193270" cy="712012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 Same Side Corner Rectangle 4"/>
            <p:cNvSpPr/>
            <p:nvPr/>
          </p:nvSpPr>
          <p:spPr>
            <a:xfrm>
              <a:off x="4005072" y="209670"/>
              <a:ext cx="7061877" cy="107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Увеличенная производительность и возможности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Совместим существующими опциональными модулями</a:t>
              </a:r>
              <a:endParaRPr lang="en-US" sz="2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6575" y="1530948"/>
            <a:ext cx="4005072" cy="1491588"/>
            <a:chOff x="0" y="2259"/>
            <a:chExt cx="4005072" cy="1491588"/>
          </a:xfrm>
        </p:grpSpPr>
        <p:sp>
          <p:nvSpPr>
            <p:cNvPr id="20" name="Rounded Rectangle 19"/>
            <p:cNvSpPr/>
            <p:nvPr/>
          </p:nvSpPr>
          <p:spPr>
            <a:xfrm>
              <a:off x="0" y="2259"/>
              <a:ext cx="4005072" cy="14915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72813" y="75072"/>
              <a:ext cx="3859446" cy="1345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 smtClean="0"/>
                <a:t>Гибко</a:t>
              </a:r>
              <a:endParaRPr lang="en-US" sz="49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1646" y="3246276"/>
            <a:ext cx="7120128" cy="1193270"/>
            <a:chOff x="4005071" y="1717587"/>
            <a:chExt cx="7120128" cy="1193270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6968500" y="-1245842"/>
              <a:ext cx="1193270" cy="712012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 Same Side Corner Rectangle 8"/>
            <p:cNvSpPr/>
            <p:nvPr/>
          </p:nvSpPr>
          <p:spPr>
            <a:xfrm>
              <a:off x="4005072" y="1775837"/>
              <a:ext cx="7061877" cy="107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Нет новых дополнительных параметров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dirty="0" smtClean="0"/>
                <a:t>То же подключение, что и раньше</a:t>
              </a:r>
              <a:endParaRPr lang="en-US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6575" y="3097116"/>
            <a:ext cx="4005072" cy="1491588"/>
            <a:chOff x="0" y="1568427"/>
            <a:chExt cx="4005072" cy="1491588"/>
          </a:xfrm>
        </p:grpSpPr>
        <p:sp>
          <p:nvSpPr>
            <p:cNvPr id="16" name="Rounded Rectangle 15"/>
            <p:cNvSpPr/>
            <p:nvPr/>
          </p:nvSpPr>
          <p:spPr>
            <a:xfrm>
              <a:off x="0" y="1568427"/>
              <a:ext cx="4005072" cy="14915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72813" y="1641240"/>
              <a:ext cx="3859446" cy="1345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 smtClean="0"/>
                <a:t>Просто</a:t>
              </a:r>
              <a:endParaRPr lang="en-US" sz="49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41646" y="4812443"/>
            <a:ext cx="7120128" cy="1193270"/>
            <a:chOff x="4005071" y="3283754"/>
            <a:chExt cx="7120128" cy="1193270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6968500" y="320325"/>
              <a:ext cx="1193270" cy="7120128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12"/>
            <p:cNvSpPr/>
            <p:nvPr/>
          </p:nvSpPr>
          <p:spPr>
            <a:xfrm>
              <a:off x="4005072" y="3342005"/>
              <a:ext cx="7061877" cy="107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Каскадный режим управления (до 4х насосов)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dirty="0" smtClean="0"/>
                <a:t>Больше возможностей для применения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6575" y="4663284"/>
            <a:ext cx="4005072" cy="1491588"/>
            <a:chOff x="0" y="3134595"/>
            <a:chExt cx="4005072" cy="1491588"/>
          </a:xfrm>
        </p:grpSpPr>
        <p:sp>
          <p:nvSpPr>
            <p:cNvPr id="12" name="Rounded Rectangle 11"/>
            <p:cNvSpPr/>
            <p:nvPr/>
          </p:nvSpPr>
          <p:spPr>
            <a:xfrm>
              <a:off x="0" y="3134595"/>
              <a:ext cx="4005072" cy="149158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4"/>
            <p:cNvSpPr/>
            <p:nvPr/>
          </p:nvSpPr>
          <p:spPr>
            <a:xfrm>
              <a:off x="72813" y="3207408"/>
              <a:ext cx="3859446" cy="1345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93345" rIns="186690" bIns="9334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 smtClean="0"/>
                <a:t>Ноу-хау</a:t>
              </a:r>
              <a:r>
                <a:rPr lang="en-US" sz="4900" b="1" kern="1200" dirty="0" smtClean="0"/>
                <a:t> </a:t>
              </a:r>
              <a:endParaRPr lang="en-US" sz="4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выходов (опция)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SINAMICS V20 with I/O Extension</a:t>
            </a:r>
            <a:endParaRPr lang="en-US" noProof="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91319" y="1515556"/>
            <a:ext cx="3002050" cy="273296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46775"/>
              </p:ext>
            </p:extLst>
          </p:nvPr>
        </p:nvGraphicFramePr>
        <p:xfrm>
          <a:off x="3793619" y="1494971"/>
          <a:ext cx="8195181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744"/>
                <a:gridCol w="54844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Цифровые</a:t>
                      </a:r>
                      <a:r>
                        <a:rPr lang="ru-RU" baseline="0" dirty="0" smtClean="0"/>
                        <a:t> входы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r>
                        <a:rPr lang="ru-RU" dirty="0" smtClean="0"/>
                        <a:t>В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PNP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NPN </a:t>
                      </a:r>
                      <a:r>
                        <a:rPr lang="ru-RU" dirty="0" smtClean="0"/>
                        <a:t>настраивается по проводке</a:t>
                      </a:r>
                      <a:endParaRPr lang="en-US" baseline="0" dirty="0" smtClean="0"/>
                    </a:p>
                    <a:p>
                      <a:r>
                        <a:rPr lang="ru-RU" baseline="0" dirty="0" smtClean="0"/>
                        <a:t>Программируемый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Выход </a:t>
                      </a:r>
                      <a:r>
                        <a:rPr lang="en-US" dirty="0" smtClean="0"/>
                        <a:t>24V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Общий источник</a:t>
                      </a:r>
                      <a:r>
                        <a:rPr lang="ru-RU" baseline="0" smtClean="0"/>
                        <a:t> питания с </a:t>
                      </a:r>
                      <a:r>
                        <a:rPr lang="en-US" baseline="0" smtClean="0"/>
                        <a:t>V20</a:t>
                      </a:r>
                      <a:r>
                        <a:rPr lang="en-US" baseline="0" dirty="0" smtClean="0"/>
                        <a:t>. </a:t>
                      </a:r>
                    </a:p>
                    <a:p>
                      <a:r>
                        <a:rPr lang="ru-RU" baseline="0" smtClean="0"/>
                        <a:t>Общий выходной ток </a:t>
                      </a:r>
                      <a:r>
                        <a:rPr lang="en-US" baseline="0" smtClean="0"/>
                        <a:t>50</a:t>
                      </a:r>
                      <a:r>
                        <a:rPr lang="ru-RU" baseline="0" smtClean="0"/>
                        <a:t>м</a:t>
                      </a:r>
                      <a:r>
                        <a:rPr lang="en-US" baseline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Релейные</a:t>
                      </a:r>
                      <a:r>
                        <a:rPr lang="ru-RU" baseline="0" dirty="0" smtClean="0"/>
                        <a:t> выходы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30</a:t>
                      </a:r>
                      <a:r>
                        <a:rPr lang="ru-RU" baseline="0" dirty="0" smtClean="0"/>
                        <a:t>В</a:t>
                      </a:r>
                      <a:r>
                        <a:rPr lang="en-US" baseline="0" dirty="0" smtClean="0"/>
                        <a:t> DC </a:t>
                      </a:r>
                      <a:r>
                        <a:rPr lang="ru-RU" baseline="0" dirty="0" smtClean="0"/>
                        <a:t>или </a:t>
                      </a:r>
                      <a:r>
                        <a:rPr lang="en-US" baseline="0" dirty="0" smtClean="0"/>
                        <a:t>r 230</a:t>
                      </a:r>
                      <a:r>
                        <a:rPr lang="ru-RU" baseline="0" dirty="0" smtClean="0"/>
                        <a:t>В</a:t>
                      </a:r>
                      <a:r>
                        <a:rPr lang="en-US" baseline="0" dirty="0" smtClean="0"/>
                        <a:t> AC</a:t>
                      </a:r>
                    </a:p>
                    <a:p>
                      <a:r>
                        <a:rPr lang="ru-RU" baseline="0" dirty="0" smtClean="0"/>
                        <a:t>Программируемый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 расширения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Подключается ко второму модулю расширения,</a:t>
                      </a:r>
                      <a:r>
                        <a:rPr lang="ru-RU" baseline="0" dirty="0" smtClean="0"/>
                        <a:t> например </a:t>
                      </a:r>
                      <a:r>
                        <a:rPr lang="en-US" baseline="0" dirty="0" smtClean="0"/>
                        <a:t>BOP</a:t>
                      </a:r>
                      <a:r>
                        <a:rPr lang="ru-RU" baseline="0" dirty="0" smtClean="0"/>
                        <a:t>-интерфейса или</a:t>
                      </a:r>
                      <a:r>
                        <a:rPr lang="en-US" baseline="0" dirty="0" smtClean="0"/>
                        <a:t> Smart Access.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491319" y="4248521"/>
            <a:ext cx="3002050" cy="1637731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marL="109538" indent="-109538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ru-RU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цифр. входа</a:t>
            </a:r>
            <a:endParaRPr lang="en-US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538" indent="-109538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релейных выхода</a:t>
            </a: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538" indent="-109538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SINAMICS V20 400</a:t>
            </a:r>
            <a:r>
              <a:rPr lang="ru-RU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</a:t>
            </a:r>
            <a:endParaRPr lang="en-US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538" indent="-109538">
              <a:lnSpc>
                <a:spcPct val="11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Версия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v.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3.94 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или выше</a:t>
            </a: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571" y="1864129"/>
            <a:ext cx="2716338" cy="20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:\Xing\1.Siemens\1.Products\1.V20\1.Product\70.Documents\50.Photo\Photos_with_product_name\V20_FSA_F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6491" y="4892761"/>
            <a:ext cx="1428881" cy="1194875"/>
          </a:xfrm>
          <a:prstGeom prst="rect">
            <a:avLst/>
          </a:prstGeom>
          <a:noFill/>
        </p:spPr>
      </p:pic>
      <p:pic>
        <p:nvPicPr>
          <p:cNvPr id="21" name="Picture 7" descr="D:\Xing\1.Siemens\1.Products\1.V20\1.Product\70.Documents\50.Photo\FSAA-AB\12_SINAMICS_V20_BOP_Interface_External_BOP_Version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98" t="43519" r="45428" b="16624"/>
          <a:stretch>
            <a:fillRect/>
          </a:stretch>
        </p:blipFill>
        <p:spPr bwMode="auto">
          <a:xfrm>
            <a:off x="8058201" y="5512745"/>
            <a:ext cx="1045200" cy="714361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3400" y="5440381"/>
            <a:ext cx="732934" cy="4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D:\Xing\1.Siemens\1.Products\1.V20\1.Product\70.Documents\50.Photo\Photos_with_product_name\V20_FSA_F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1027" y="4850246"/>
            <a:ext cx="1428881" cy="1194875"/>
          </a:xfrm>
          <a:prstGeom prst="rect">
            <a:avLst/>
          </a:prstGeom>
          <a:noFill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7936" y="5513978"/>
            <a:ext cx="732934" cy="46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D:\Xing\1.Siemens\1.Products\1.V20\1.Product\70.Documents\50.Photo\Smart_Access\SINAMICS_03_0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3" t="26476" r="17728" b="11024"/>
          <a:stretch>
            <a:fillRect/>
          </a:stretch>
        </p:blipFill>
        <p:spPr bwMode="auto">
          <a:xfrm>
            <a:off x="4491972" y="5495654"/>
            <a:ext cx="461409" cy="497864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777031" y="3879189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6SL3256-0VE00-6AA0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выходов (опция)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SINAMICS V20 with I/O Extension</a:t>
            </a:r>
            <a:endParaRPr lang="en-US" noProof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022072"/>
              </p:ext>
            </p:extLst>
          </p:nvPr>
        </p:nvGraphicFramePr>
        <p:xfrm>
          <a:off x="189739" y="1480455"/>
          <a:ext cx="11508774" cy="481874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08318"/>
                <a:gridCol w="1427940"/>
                <a:gridCol w="1918129"/>
                <a:gridCol w="1918129"/>
                <a:gridCol w="1918129"/>
                <a:gridCol w="1918129"/>
              </a:tblGrid>
              <a:tr h="8031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V20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8031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Модуль доп. </a:t>
                      </a:r>
                      <a:r>
                        <a:rPr lang="en-US" sz="2000" dirty="0" smtClean="0"/>
                        <a:t>I/O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8031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Загрузчик параметров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031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BOP-</a:t>
                      </a:r>
                      <a:r>
                        <a:rPr lang="ru-RU" sz="2000" dirty="0" smtClean="0"/>
                        <a:t>интерфейс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8031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Smart Access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8031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2" descr="D:\Xing\1.Siemens\1.Products\1.V20\1.Product\70.Documents\50.Photo\Photos_with_product_name\V20_FSA_Fa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6821" y="1464152"/>
            <a:ext cx="974554" cy="97455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0446" y="2438706"/>
            <a:ext cx="807305" cy="60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D:\Xing\1.Siemens\1.Products\1.V20\1.Product\70.Documents\50.Photo\FSAA-AB\12_SINAMICS_V20_BOP_Interface_External_BOP_Version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71" t="43519" r="45428" b="27785"/>
          <a:stretch>
            <a:fillRect/>
          </a:stretch>
        </p:blipFill>
        <p:spPr bwMode="auto">
          <a:xfrm>
            <a:off x="2872270" y="3885501"/>
            <a:ext cx="624608" cy="914400"/>
          </a:xfrm>
          <a:prstGeom prst="rect">
            <a:avLst/>
          </a:prstGeom>
          <a:noFill/>
        </p:spPr>
      </p:pic>
      <p:pic>
        <p:nvPicPr>
          <p:cNvPr id="7" name="Picture 6" descr="D:\Xing\1.Siemens\1.Products\1.V20\1.Product\70.Documents\50.Photo\FSAA-AB\12_SINAMICS_V20_BOP_Interface_External_BOP_Version_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98" t="43519" r="60162" b="23202"/>
          <a:stretch>
            <a:fillRect/>
          </a:stretch>
        </p:blipFill>
        <p:spPr bwMode="auto">
          <a:xfrm>
            <a:off x="2835339" y="5508599"/>
            <a:ext cx="677518" cy="774297"/>
          </a:xfrm>
          <a:prstGeom prst="rect">
            <a:avLst/>
          </a:prstGeom>
          <a:noFill/>
        </p:spPr>
      </p:pic>
      <p:pic>
        <p:nvPicPr>
          <p:cNvPr id="8" name="Picture 3" descr="D:\Xing\1.Siemens\1.Products\1.V20\1.Product\70.Documents\50.Photo\BOP_ParameterLoader\M_Sinamics V20 Parameter_Loader_LW_ECI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944" t="20604" r="22379" b="16499"/>
          <a:stretch>
            <a:fillRect/>
          </a:stretch>
        </p:blipFill>
        <p:spPr bwMode="auto">
          <a:xfrm>
            <a:off x="2835340" y="3220582"/>
            <a:ext cx="769843" cy="640080"/>
          </a:xfrm>
          <a:prstGeom prst="rect">
            <a:avLst/>
          </a:prstGeom>
          <a:noFill/>
        </p:spPr>
      </p:pic>
      <p:pic>
        <p:nvPicPr>
          <p:cNvPr id="9" name="Picture 6" descr="D:\Xing\1.Siemens\1.Products\1.V20\1.Product\70.Documents\50.Photo\Smart_Access\SINAMICS_03_0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3" t="26476" r="17728" b="11024"/>
          <a:stretch>
            <a:fillRect/>
          </a:stretch>
        </p:blipFill>
        <p:spPr bwMode="auto">
          <a:xfrm>
            <a:off x="2899778" y="4800676"/>
            <a:ext cx="566928" cy="731520"/>
          </a:xfrm>
          <a:prstGeom prst="rect">
            <a:avLst/>
          </a:prstGeom>
          <a:noFill/>
        </p:spPr>
      </p:pic>
      <p:grpSp>
        <p:nvGrpSpPr>
          <p:cNvPr id="10" name="Group 60"/>
          <p:cNvGrpSpPr/>
          <p:nvPr/>
        </p:nvGrpSpPr>
        <p:grpSpPr>
          <a:xfrm>
            <a:off x="10456698" y="2379022"/>
            <a:ext cx="581337" cy="581337"/>
            <a:chOff x="9908608" y="3915891"/>
            <a:chExt cx="1097280" cy="1097280"/>
          </a:xfrm>
        </p:grpSpPr>
        <p:sp>
          <p:nvSpPr>
            <p:cNvPr id="11" name="Oval 10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14" name="Freeform 13"/>
          <p:cNvSpPr/>
          <p:nvPr/>
        </p:nvSpPr>
        <p:spPr bwMode="auto">
          <a:xfrm>
            <a:off x="3512857" y="1814287"/>
            <a:ext cx="7378981" cy="232228"/>
          </a:xfrm>
          <a:custGeom>
            <a:avLst/>
            <a:gdLst>
              <a:gd name="connsiteX0" fmla="*/ 0 w 7378981"/>
              <a:gd name="connsiteY0" fmla="*/ 0 h 232228"/>
              <a:gd name="connsiteX1" fmla="*/ 7378981 w 7378981"/>
              <a:gd name="connsiteY1" fmla="*/ 0 h 232228"/>
              <a:gd name="connsiteX2" fmla="*/ 7378981 w 7378981"/>
              <a:gd name="connsiteY2" fmla="*/ 232228 h 232228"/>
              <a:gd name="connsiteX3" fmla="*/ 0 w 7378981"/>
              <a:gd name="connsiteY3" fmla="*/ 232228 h 232228"/>
              <a:gd name="connsiteX4" fmla="*/ 0 w 7378981"/>
              <a:gd name="connsiteY4" fmla="*/ 0 h 23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8981" h="232228">
                <a:moveTo>
                  <a:pt x="0" y="0"/>
                </a:moveTo>
                <a:lnTo>
                  <a:pt x="7378981" y="0"/>
                </a:lnTo>
                <a:lnTo>
                  <a:pt x="7378981" y="232228"/>
                </a:lnTo>
                <a:lnTo>
                  <a:pt x="0" y="2322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0398642" y="1982267"/>
            <a:ext cx="667083" cy="396755"/>
          </a:xfrm>
          <a:custGeom>
            <a:avLst/>
            <a:gdLst>
              <a:gd name="connsiteX0" fmla="*/ 0 w 667083"/>
              <a:gd name="connsiteY0" fmla="*/ 214440 h 428879"/>
              <a:gd name="connsiteX1" fmla="*/ 166771 w 667083"/>
              <a:gd name="connsiteY1" fmla="*/ 214440 h 428879"/>
              <a:gd name="connsiteX2" fmla="*/ 166771 w 667083"/>
              <a:gd name="connsiteY2" fmla="*/ 0 h 428879"/>
              <a:gd name="connsiteX3" fmla="*/ 500312 w 667083"/>
              <a:gd name="connsiteY3" fmla="*/ 0 h 428879"/>
              <a:gd name="connsiteX4" fmla="*/ 500312 w 667083"/>
              <a:gd name="connsiteY4" fmla="*/ 214440 h 428879"/>
              <a:gd name="connsiteX5" fmla="*/ 667083 w 667083"/>
              <a:gd name="connsiteY5" fmla="*/ 214440 h 428879"/>
              <a:gd name="connsiteX6" fmla="*/ 333542 w 667083"/>
              <a:gd name="connsiteY6" fmla="*/ 428879 h 428879"/>
              <a:gd name="connsiteX7" fmla="*/ 0 w 667083"/>
              <a:gd name="connsiteY7" fmla="*/ 214440 h 42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83" h="428879">
                <a:moveTo>
                  <a:pt x="0" y="214440"/>
                </a:moveTo>
                <a:lnTo>
                  <a:pt x="166771" y="214440"/>
                </a:lnTo>
                <a:lnTo>
                  <a:pt x="166771" y="0"/>
                </a:lnTo>
                <a:lnTo>
                  <a:pt x="500312" y="0"/>
                </a:lnTo>
                <a:lnTo>
                  <a:pt x="500312" y="214440"/>
                </a:lnTo>
                <a:lnTo>
                  <a:pt x="667083" y="214440"/>
                </a:lnTo>
                <a:lnTo>
                  <a:pt x="333542" y="428879"/>
                </a:lnTo>
                <a:lnTo>
                  <a:pt x="0" y="21444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6" name="Group 69"/>
          <p:cNvGrpSpPr/>
          <p:nvPr/>
        </p:nvGrpSpPr>
        <p:grpSpPr>
          <a:xfrm>
            <a:off x="4686337" y="2421096"/>
            <a:ext cx="581337" cy="581337"/>
            <a:chOff x="9908608" y="3915891"/>
            <a:chExt cx="1097280" cy="1097280"/>
          </a:xfrm>
        </p:grpSpPr>
        <p:sp>
          <p:nvSpPr>
            <p:cNvPr id="17" name="Oval 16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0" name="Group 76"/>
          <p:cNvGrpSpPr/>
          <p:nvPr/>
        </p:nvGrpSpPr>
        <p:grpSpPr>
          <a:xfrm>
            <a:off x="6530320" y="2421096"/>
            <a:ext cx="581337" cy="581337"/>
            <a:chOff x="9908608" y="3915891"/>
            <a:chExt cx="1097280" cy="1097280"/>
          </a:xfrm>
        </p:grpSpPr>
        <p:sp>
          <p:nvSpPr>
            <p:cNvPr id="21" name="Oval 20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4" name="Group 88"/>
          <p:cNvGrpSpPr/>
          <p:nvPr/>
        </p:nvGrpSpPr>
        <p:grpSpPr>
          <a:xfrm>
            <a:off x="8519599" y="3250056"/>
            <a:ext cx="581337" cy="581337"/>
            <a:chOff x="9908608" y="3915891"/>
            <a:chExt cx="1097280" cy="1097280"/>
          </a:xfrm>
        </p:grpSpPr>
        <p:sp>
          <p:nvSpPr>
            <p:cNvPr id="25" name="Oval 24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28" name="Group 96"/>
          <p:cNvGrpSpPr/>
          <p:nvPr/>
        </p:nvGrpSpPr>
        <p:grpSpPr>
          <a:xfrm>
            <a:off x="4686337" y="5583380"/>
            <a:ext cx="581337" cy="581337"/>
            <a:chOff x="9908608" y="3915891"/>
            <a:chExt cx="1097280" cy="1097280"/>
          </a:xfrm>
        </p:grpSpPr>
        <p:sp>
          <p:nvSpPr>
            <p:cNvPr id="29" name="Oval 28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2" name="Group 100"/>
          <p:cNvGrpSpPr/>
          <p:nvPr/>
        </p:nvGrpSpPr>
        <p:grpSpPr>
          <a:xfrm>
            <a:off x="6530320" y="4744311"/>
            <a:ext cx="581337" cy="581337"/>
            <a:chOff x="9908608" y="3915891"/>
            <a:chExt cx="1097280" cy="1097280"/>
          </a:xfrm>
        </p:grpSpPr>
        <p:sp>
          <p:nvSpPr>
            <p:cNvPr id="33" name="Oval 32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36" name="Down Arrow 35"/>
          <p:cNvSpPr/>
          <p:nvPr/>
        </p:nvSpPr>
        <p:spPr bwMode="auto">
          <a:xfrm>
            <a:off x="4643464" y="2046515"/>
            <a:ext cx="667083" cy="42887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6487447" y="1992217"/>
            <a:ext cx="667083" cy="428879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8454400" y="2005388"/>
            <a:ext cx="667083" cy="121519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4643464" y="4593687"/>
            <a:ext cx="667083" cy="10279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" name="Down Arrow 39"/>
          <p:cNvSpPr/>
          <p:nvPr/>
        </p:nvSpPr>
        <p:spPr bwMode="auto">
          <a:xfrm>
            <a:off x="6487447" y="3002433"/>
            <a:ext cx="667083" cy="174187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1" name="Group 92"/>
          <p:cNvGrpSpPr/>
          <p:nvPr/>
        </p:nvGrpSpPr>
        <p:grpSpPr>
          <a:xfrm>
            <a:off x="4686337" y="4030353"/>
            <a:ext cx="581337" cy="581337"/>
            <a:chOff x="9908608" y="3915891"/>
            <a:chExt cx="1097280" cy="1097280"/>
          </a:xfrm>
        </p:grpSpPr>
        <p:sp>
          <p:nvSpPr>
            <p:cNvPr id="42" name="Oval 41"/>
            <p:cNvSpPr/>
            <p:nvPr/>
          </p:nvSpPr>
          <p:spPr bwMode="auto">
            <a:xfrm>
              <a:off x="9908608" y="3915891"/>
              <a:ext cx="1097280" cy="10972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 rot="5400000">
              <a:off x="10320088" y="4100566"/>
              <a:ext cx="274320" cy="727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sz="18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45" name="Down Arrow 44"/>
          <p:cNvSpPr/>
          <p:nvPr/>
        </p:nvSpPr>
        <p:spPr bwMode="auto">
          <a:xfrm>
            <a:off x="4643464" y="3002433"/>
            <a:ext cx="667083" cy="102792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" name="Up Arrow Callout 45"/>
          <p:cNvSpPr/>
          <p:nvPr/>
        </p:nvSpPr>
        <p:spPr bwMode="auto">
          <a:xfrm>
            <a:off x="7707089" y="3890291"/>
            <a:ext cx="2181152" cy="2274426"/>
          </a:xfrm>
          <a:prstGeom prst="upArrowCallout">
            <a:avLst>
              <a:gd name="adj1" fmla="val 25000"/>
              <a:gd name="adj2" fmla="val 23639"/>
              <a:gd name="adj3" fmla="val 25000"/>
              <a:gd name="adj4" fmla="val 6497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Отключить расширение ввода-вывода для параметров клонирования</a:t>
            </a: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5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выходов (опция)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SINAMICS V20 with I/O Extension</a:t>
            </a:r>
            <a:endParaRPr lang="en-US" noProof="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622154" y="1705008"/>
            <a:ext cx="0" cy="4814116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3"/>
          <p:cNvSpPr/>
          <p:nvPr/>
        </p:nvSpPr>
        <p:spPr bwMode="auto">
          <a:xfrm>
            <a:off x="4015469" y="3576679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418694" y="3576679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21919" y="3576679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225144" y="3576679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628369" y="3576679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31594" y="3576679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434819" y="3576679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1" name="Shape 21"/>
          <p:cNvCxnSpPr>
            <a:stCxn id="69" idx="3"/>
            <a:endCxn id="4" idx="2"/>
          </p:cNvCxnSpPr>
          <p:nvPr/>
        </p:nvCxnSpPr>
        <p:spPr bwMode="auto">
          <a:xfrm flipV="1">
            <a:off x="2847955" y="3967204"/>
            <a:ext cx="1369127" cy="144862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hape 22"/>
          <p:cNvCxnSpPr>
            <a:stCxn id="70" idx="3"/>
            <a:endCxn id="5" idx="2"/>
          </p:cNvCxnSpPr>
          <p:nvPr/>
        </p:nvCxnSpPr>
        <p:spPr bwMode="auto">
          <a:xfrm flipV="1">
            <a:off x="2847955" y="3967204"/>
            <a:ext cx="1772352" cy="535387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hape 23"/>
          <p:cNvCxnSpPr>
            <a:stCxn id="71" idx="3"/>
            <a:endCxn id="6" idx="2"/>
          </p:cNvCxnSpPr>
          <p:nvPr/>
        </p:nvCxnSpPr>
        <p:spPr bwMode="auto">
          <a:xfrm flipV="1">
            <a:off x="2847955" y="3967204"/>
            <a:ext cx="2175577" cy="925912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hape 24"/>
          <p:cNvCxnSpPr>
            <a:stCxn id="72" idx="3"/>
            <a:endCxn id="7" idx="2"/>
          </p:cNvCxnSpPr>
          <p:nvPr/>
        </p:nvCxnSpPr>
        <p:spPr bwMode="auto">
          <a:xfrm flipV="1">
            <a:off x="2847955" y="3967204"/>
            <a:ext cx="2578802" cy="1316437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Elbow Connector 30"/>
          <p:cNvCxnSpPr>
            <a:stCxn id="73" idx="3"/>
            <a:endCxn id="8" idx="2"/>
          </p:cNvCxnSpPr>
          <p:nvPr/>
        </p:nvCxnSpPr>
        <p:spPr bwMode="auto">
          <a:xfrm flipV="1">
            <a:off x="2847955" y="3967204"/>
            <a:ext cx="2982027" cy="1706962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hape 26"/>
          <p:cNvCxnSpPr>
            <a:stCxn id="74" idx="3"/>
            <a:endCxn id="9" idx="2"/>
          </p:cNvCxnSpPr>
          <p:nvPr/>
        </p:nvCxnSpPr>
        <p:spPr bwMode="auto">
          <a:xfrm flipV="1">
            <a:off x="2847955" y="3967204"/>
            <a:ext cx="3385252" cy="2097487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416676" y="3654874"/>
            <a:ext cx="535403" cy="2498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1"/>
                </a:solidFill>
              </a:rPr>
              <a:t>r0722</a:t>
            </a:r>
          </a:p>
        </p:txBody>
      </p:sp>
      <p:sp>
        <p:nvSpPr>
          <p:cNvPr id="18" name="Pentagon 17"/>
          <p:cNvSpPr/>
          <p:nvPr/>
        </p:nvSpPr>
        <p:spPr bwMode="auto">
          <a:xfrm>
            <a:off x="7981724" y="3270909"/>
            <a:ext cx="769257" cy="2667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rPr>
              <a:t>722.5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cxnSp>
        <p:nvCxnSpPr>
          <p:cNvPr id="19" name="Shape 49"/>
          <p:cNvCxnSpPr>
            <a:stCxn id="9" idx="0"/>
            <a:endCxn id="18" idx="1"/>
          </p:cNvCxnSpPr>
          <p:nvPr/>
        </p:nvCxnSpPr>
        <p:spPr bwMode="auto">
          <a:xfrm rot="5400000" flipH="1" flipV="1">
            <a:off x="7021255" y="2616211"/>
            <a:ext cx="172420" cy="1748517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hape 50"/>
          <p:cNvCxnSpPr>
            <a:stCxn id="8" idx="0"/>
            <a:endCxn id="21" idx="1"/>
          </p:cNvCxnSpPr>
          <p:nvPr/>
        </p:nvCxnSpPr>
        <p:spPr bwMode="auto">
          <a:xfrm rot="5400000" flipH="1" flipV="1">
            <a:off x="6530833" y="2125788"/>
            <a:ext cx="750040" cy="2151742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Pentagon 20"/>
          <p:cNvSpPr/>
          <p:nvPr/>
        </p:nvSpPr>
        <p:spPr bwMode="auto">
          <a:xfrm>
            <a:off x="7981724" y="2693289"/>
            <a:ext cx="769257" cy="2667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rPr>
              <a:t>722.4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9114518" y="2574498"/>
            <a:ext cx="0" cy="162975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8188665" y="4195002"/>
            <a:ext cx="1851705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</a:rPr>
              <a:t>Модуль дополнительных входов / выходов (опция)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981724" y="2985721"/>
            <a:ext cx="769257" cy="2667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0</a:t>
            </a:r>
            <a:endParaRPr lang="en-US" sz="120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837500" y="2693290"/>
            <a:ext cx="608805" cy="5591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9446306" y="2993328"/>
            <a:ext cx="245268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25" idx="3"/>
          </p:cNvCxnSpPr>
          <p:nvPr/>
        </p:nvCxnSpPr>
        <p:spPr bwMode="auto">
          <a:xfrm flipH="1" flipV="1">
            <a:off x="9010539" y="2826642"/>
            <a:ext cx="435766" cy="14621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8758125" y="3102184"/>
            <a:ext cx="252413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8758125" y="2826641"/>
            <a:ext cx="252413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8837500" y="3270909"/>
            <a:ext cx="608805" cy="5591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9446306" y="3570947"/>
            <a:ext cx="245268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30" idx="3"/>
          </p:cNvCxnSpPr>
          <p:nvPr/>
        </p:nvCxnSpPr>
        <p:spPr bwMode="auto">
          <a:xfrm flipH="1" flipV="1">
            <a:off x="9010539" y="3404261"/>
            <a:ext cx="435766" cy="146214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8758125" y="3679803"/>
            <a:ext cx="252413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8758125" y="3404260"/>
            <a:ext cx="252413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7981724" y="3563340"/>
            <a:ext cx="769257" cy="2667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ヒラギノ角ゴ Pro W3" charset="0"/>
              </a:rPr>
              <a:t>0</a:t>
            </a:r>
            <a:endParaRPr lang="en-US" sz="1200" dirty="0">
              <a:solidFill>
                <a:srgbClr val="000000"/>
              </a:solidFill>
              <a:latin typeface="Arial" charset="0"/>
              <a:ea typeface="ヒラギノ角ゴ Pro W3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225821" y="4008148"/>
            <a:ext cx="1205261" cy="2147888"/>
            <a:chOff x="1239469" y="4014434"/>
            <a:chExt cx="1205261" cy="2147888"/>
          </a:xfrm>
        </p:grpSpPr>
        <p:sp>
          <p:nvSpPr>
            <p:cNvPr id="37" name="TextBox 36"/>
            <p:cNvSpPr txBox="1"/>
            <p:nvPr/>
          </p:nvSpPr>
          <p:spPr>
            <a:xfrm>
              <a:off x="1239469" y="4014434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ON/OFF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39469" y="440495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Reverse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39469" y="4795484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JOG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39469" y="518600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Fault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Ack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39469" y="556508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Fix speed 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9469" y="596705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Fix speed 2</a:t>
              </a:r>
            </a:p>
          </p:txBody>
        </p:sp>
      </p:grpSp>
      <p:sp>
        <p:nvSpPr>
          <p:cNvPr id="43" name="Pentagon 42"/>
          <p:cNvSpPr/>
          <p:nvPr/>
        </p:nvSpPr>
        <p:spPr bwMode="auto">
          <a:xfrm>
            <a:off x="7981724" y="2426589"/>
            <a:ext cx="769257" cy="2667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rPr>
              <a:t>722.3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sp>
        <p:nvSpPr>
          <p:cNvPr id="44" name="Pentagon 43"/>
          <p:cNvSpPr/>
          <p:nvPr/>
        </p:nvSpPr>
        <p:spPr bwMode="auto">
          <a:xfrm>
            <a:off x="7981724" y="2159889"/>
            <a:ext cx="769257" cy="2667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rPr>
              <a:t>722.2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sp>
        <p:nvSpPr>
          <p:cNvPr id="45" name="Pentagon 44"/>
          <p:cNvSpPr/>
          <p:nvPr/>
        </p:nvSpPr>
        <p:spPr bwMode="auto">
          <a:xfrm>
            <a:off x="7981724" y="1893189"/>
            <a:ext cx="769257" cy="2667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rPr>
              <a:t>722.1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sp>
        <p:nvSpPr>
          <p:cNvPr id="46" name="Pentagon 45"/>
          <p:cNvSpPr/>
          <p:nvPr/>
        </p:nvSpPr>
        <p:spPr bwMode="auto">
          <a:xfrm>
            <a:off x="7981724" y="1623261"/>
            <a:ext cx="769257" cy="266700"/>
          </a:xfrm>
          <a:prstGeom prst="homePlat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</a:rPr>
              <a:t>722.0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</a:endParaRPr>
          </a:p>
        </p:txBody>
      </p:sp>
      <p:cxnSp>
        <p:nvCxnSpPr>
          <p:cNvPr id="47" name="Shape 82"/>
          <p:cNvCxnSpPr>
            <a:stCxn id="43" idx="1"/>
            <a:endCxn id="7" idx="0"/>
          </p:cNvCxnSpPr>
          <p:nvPr/>
        </p:nvCxnSpPr>
        <p:spPr bwMode="auto">
          <a:xfrm rot="10800000" flipV="1">
            <a:off x="5426758" y="2559939"/>
            <a:ext cx="2554967" cy="101674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hape 84"/>
          <p:cNvCxnSpPr>
            <a:stCxn id="44" idx="1"/>
            <a:endCxn id="6" idx="0"/>
          </p:cNvCxnSpPr>
          <p:nvPr/>
        </p:nvCxnSpPr>
        <p:spPr bwMode="auto">
          <a:xfrm rot="10800000" flipV="1">
            <a:off x="5023532" y="2293239"/>
            <a:ext cx="2958192" cy="128344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hape 86"/>
          <p:cNvCxnSpPr>
            <a:stCxn id="45" idx="1"/>
            <a:endCxn id="5" idx="0"/>
          </p:cNvCxnSpPr>
          <p:nvPr/>
        </p:nvCxnSpPr>
        <p:spPr bwMode="auto">
          <a:xfrm rot="10800000" flipV="1">
            <a:off x="4620308" y="2026539"/>
            <a:ext cx="3361417" cy="1550140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hape 90"/>
          <p:cNvCxnSpPr>
            <a:stCxn id="46" idx="1"/>
            <a:endCxn id="4" idx="0"/>
          </p:cNvCxnSpPr>
          <p:nvPr/>
        </p:nvCxnSpPr>
        <p:spPr bwMode="auto">
          <a:xfrm rot="10800000" flipV="1">
            <a:off x="4217082" y="1756611"/>
            <a:ext cx="3764642" cy="1820068"/>
          </a:xfrm>
          <a:prstGeom prst="bentConnector2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>
            <a:stCxn id="46" idx="3"/>
          </p:cNvCxnSpPr>
          <p:nvPr/>
        </p:nvCxnSpPr>
        <p:spPr bwMode="auto">
          <a:xfrm flipV="1">
            <a:off x="8750981" y="1756610"/>
            <a:ext cx="940593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8750981" y="2026538"/>
            <a:ext cx="940593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8758125" y="2293237"/>
            <a:ext cx="940593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V="1">
            <a:off x="8750981" y="2559937"/>
            <a:ext cx="940593" cy="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oup 54"/>
          <p:cNvGrpSpPr/>
          <p:nvPr/>
        </p:nvGrpSpPr>
        <p:grpSpPr>
          <a:xfrm>
            <a:off x="1225821" y="4008148"/>
            <a:ext cx="1205261" cy="2147888"/>
            <a:chOff x="1239469" y="4014434"/>
            <a:chExt cx="1205261" cy="2147888"/>
          </a:xfrm>
          <a:solidFill>
            <a:schemeClr val="bg1"/>
          </a:solidFill>
        </p:grpSpPr>
        <p:sp>
          <p:nvSpPr>
            <p:cNvPr id="56" name="TextBox 55"/>
            <p:cNvSpPr txBox="1"/>
            <p:nvPr/>
          </p:nvSpPr>
          <p:spPr>
            <a:xfrm>
              <a:off x="1239469" y="4014434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ON/OFF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39469" y="440495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Reverse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39469" y="4795484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JOG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39469" y="518600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Fault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Ack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39469" y="556508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MOP up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39469" y="596705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MOP down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225821" y="4008148"/>
            <a:ext cx="1205261" cy="2147888"/>
            <a:chOff x="1239469" y="4014434"/>
            <a:chExt cx="1205261" cy="2147888"/>
          </a:xfrm>
          <a:solidFill>
            <a:schemeClr val="bg1"/>
          </a:solidFill>
        </p:grpSpPr>
        <p:sp>
          <p:nvSpPr>
            <p:cNvPr id="63" name="TextBox 62"/>
            <p:cNvSpPr txBox="1"/>
            <p:nvPr/>
          </p:nvSpPr>
          <p:spPr>
            <a:xfrm>
              <a:off x="1239469" y="4014434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ON/OFF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39469" y="440495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ON/OFF2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39469" y="4795484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JOG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39469" y="518600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Fault </a:t>
              </a:r>
              <a:r>
                <a:rPr lang="en-US" sz="1400" b="1" dirty="0" err="1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Ack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239469" y="556508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MOP up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239469" y="596705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MOP down</a:t>
              </a:r>
            </a:p>
          </p:txBody>
        </p:sp>
      </p:grpSp>
      <p:sp>
        <p:nvSpPr>
          <p:cNvPr id="69" name="Rectangle 68"/>
          <p:cNvSpPr/>
          <p:nvPr/>
        </p:nvSpPr>
        <p:spPr bwMode="auto">
          <a:xfrm>
            <a:off x="2444730" y="3916803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DI1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2444730" y="4307328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DI2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444730" y="4697853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DI3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2444730" y="5088378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DI4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444730" y="5478903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DI5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2444730" y="5869428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DI6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225821" y="4008148"/>
            <a:ext cx="1205261" cy="2147888"/>
            <a:chOff x="1239469" y="4014434"/>
            <a:chExt cx="1205261" cy="2147888"/>
          </a:xfrm>
          <a:solidFill>
            <a:schemeClr val="bg1"/>
          </a:solidFill>
        </p:grpSpPr>
        <p:sp>
          <p:nvSpPr>
            <p:cNvPr id="76" name="TextBox 75"/>
            <p:cNvSpPr txBox="1"/>
            <p:nvPr/>
          </p:nvSpPr>
          <p:spPr>
            <a:xfrm>
              <a:off x="1239469" y="4014434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ВКЛ</a:t>
              </a: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/</a:t>
              </a: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ВЫКЛ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39469" y="440495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ВКЛ</a:t>
              </a: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/</a:t>
              </a: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ВЫКЛ</a:t>
              </a: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39469" y="4795484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400" b="1" dirty="0" err="1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Подтв</a:t>
              </a: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 ошибки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39469" y="518600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Низкая скорость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39469" y="556508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Средняя скорость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39469" y="5967059"/>
              <a:ext cx="1205261" cy="195263"/>
            </a:xfrm>
            <a:prstGeom prst="rect">
              <a:avLst/>
            </a:prstGeom>
            <a:grp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Высокая скорость</a:t>
              </a:r>
              <a:endPara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153481" y="4997033"/>
            <a:ext cx="4585647" cy="10676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Уникальный интерфейс параметров для встроенных цифровых входов и внешних входов</a:t>
            </a: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9833429" y="1819766"/>
            <a:ext cx="735761" cy="1756914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4" name="Picture 2" descr="D:\Xing\1.Siemens\1.Products\1.V20\1.Product\70.Documents\50.Photo\Photos_with_product_name\V20_FSA_Fa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69190" y="1878710"/>
            <a:ext cx="1629160" cy="1629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5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выходов (опция)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SINAMICS V20 with I/O Extension</a:t>
            </a:r>
            <a:endParaRPr lang="en-US" noProof="0" dirty="0"/>
          </a:p>
        </p:txBody>
      </p:sp>
      <p:sp>
        <p:nvSpPr>
          <p:cNvPr id="3" name="Oval 2"/>
          <p:cNvSpPr/>
          <p:nvPr/>
        </p:nvSpPr>
        <p:spPr bwMode="auto">
          <a:xfrm>
            <a:off x="7405104" y="2768591"/>
            <a:ext cx="58082" cy="76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934390" y="4632714"/>
            <a:ext cx="58082" cy="76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808329" y="2758104"/>
            <a:ext cx="58082" cy="76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37615" y="4650805"/>
            <a:ext cx="58082" cy="76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6" descr="D:\Xing\1.Siemens\1.Products\1.V20\1.Product\70.Documents\50.Photo\V20_photos_catalog_jpg\I_DT_Sinamics_V20_FS_A_Front_sRGB.jpg"/>
          <p:cNvPicPr>
            <a:picLocks noChangeAspect="1" noChangeArrowheads="1"/>
          </p:cNvPicPr>
          <p:nvPr/>
        </p:nvPicPr>
        <p:blipFill>
          <a:blip r:embed="rId2"/>
          <a:srcRect l="20089" t="2845" r="19917" b="7872"/>
          <a:stretch>
            <a:fillRect/>
          </a:stretch>
        </p:blipFill>
        <p:spPr bwMode="auto">
          <a:xfrm>
            <a:off x="331608" y="1470665"/>
            <a:ext cx="1671719" cy="24878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 bwMode="auto">
          <a:xfrm>
            <a:off x="2713956" y="1452786"/>
            <a:ext cx="8715112" cy="225266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44081" y="2454266"/>
            <a:ext cx="403225" cy="390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0V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4408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947306" y="2454266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P+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94730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50531" y="2454266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N-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35053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753756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5375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156981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15698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560206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56020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963431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96343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31181" y="2454266"/>
            <a:ext cx="403225" cy="390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10V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93118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334406" y="2454266"/>
            <a:ext cx="403225" cy="390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AI1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33440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737631" y="2454266"/>
            <a:ext cx="403225" cy="390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AI2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763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140856" y="2454266"/>
            <a:ext cx="403225" cy="390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AO1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14085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366656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24V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36665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769881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0V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776988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173106" y="245426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DIC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17310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8576331" y="2454266"/>
            <a:ext cx="403225" cy="39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DO1+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576331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979556" y="2454266"/>
            <a:ext cx="403225" cy="39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DO1-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979556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16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672611" y="2205480"/>
            <a:ext cx="90641" cy="1268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764686" y="2332301"/>
            <a:ext cx="0" cy="1031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7075836" y="2205480"/>
            <a:ext cx="90641" cy="1268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167911" y="2332301"/>
            <a:ext cx="0" cy="1031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6269386" y="2205480"/>
            <a:ext cx="90641" cy="1268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361461" y="2332301"/>
            <a:ext cx="0" cy="1031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5866161" y="2181856"/>
            <a:ext cx="90641" cy="1268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5958236" y="2308677"/>
            <a:ext cx="0" cy="12681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6763252" y="1812830"/>
            <a:ext cx="1434" cy="3690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7166477" y="1812830"/>
            <a:ext cx="0" cy="3690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360027" y="1812830"/>
            <a:ext cx="0" cy="3690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5956802" y="1812830"/>
            <a:ext cx="1434" cy="36902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>
            <a:stCxn id="31" idx="0"/>
          </p:cNvCxnSpPr>
          <p:nvPr/>
        </p:nvCxnSpPr>
        <p:spPr bwMode="auto">
          <a:xfrm flipH="1" flipV="1">
            <a:off x="7568268" y="1812830"/>
            <a:ext cx="1" cy="64143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958236" y="1812830"/>
            <a:ext cx="1607164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33" idx="0"/>
          </p:cNvCxnSpPr>
          <p:nvPr/>
        </p:nvCxnSpPr>
        <p:spPr bwMode="auto">
          <a:xfrm>
            <a:off x="7971494" y="2308678"/>
            <a:ext cx="0" cy="145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>
            <a:endCxn id="35" idx="0"/>
          </p:cNvCxnSpPr>
          <p:nvPr/>
        </p:nvCxnSpPr>
        <p:spPr bwMode="auto">
          <a:xfrm>
            <a:off x="8374718" y="2308677"/>
            <a:ext cx="1" cy="145589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flipH="1">
            <a:off x="7971494" y="2308678"/>
            <a:ext cx="403225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>
            <a:off x="9649480" y="2456516"/>
            <a:ext cx="403225" cy="402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DO2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NC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0052705" y="2456516"/>
            <a:ext cx="403225" cy="402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DO2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9649480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0052705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0455930" y="2844791"/>
            <a:ext cx="403225" cy="3905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10455930" y="2456516"/>
            <a:ext cx="403225" cy="402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DO2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434043" y="3269524"/>
            <a:ext cx="1435100" cy="35242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382781" y="4626364"/>
            <a:ext cx="403225" cy="402336"/>
          </a:xfrm>
          <a:prstGeom prst="rect">
            <a:avLst/>
          </a:prstGeom>
          <a:solidFill>
            <a:srgbClr val="647D2D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DO3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9792161" y="4626364"/>
            <a:ext cx="403225" cy="402336"/>
          </a:xfrm>
          <a:prstGeom prst="rect">
            <a:avLst/>
          </a:prstGeom>
          <a:solidFill>
            <a:srgbClr val="647D2D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DO3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10201541" y="4626364"/>
            <a:ext cx="403225" cy="402336"/>
          </a:xfrm>
          <a:prstGeom prst="rect">
            <a:avLst/>
          </a:prstGeom>
          <a:solidFill>
            <a:srgbClr val="647D2D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DO4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10610923" y="4626364"/>
            <a:ext cx="403225" cy="402336"/>
          </a:xfrm>
          <a:prstGeom prst="rect">
            <a:avLst/>
          </a:prstGeom>
          <a:solidFill>
            <a:srgbClr val="647D2D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DO4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5848202" y="4626363"/>
            <a:ext cx="403225" cy="40233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DI5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6257582" y="4626363"/>
            <a:ext cx="403225" cy="40233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DI6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>
            <a:off x="5923429" y="4388695"/>
            <a:ext cx="90641" cy="1268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6015504" y="4515516"/>
            <a:ext cx="0" cy="1031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6014070" y="4108450"/>
            <a:ext cx="0" cy="2566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>
            <a:off x="6373408" y="4388695"/>
            <a:ext cx="90641" cy="1268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>
            <a:off x="6465483" y="4515516"/>
            <a:ext cx="0" cy="1031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6464049" y="4108450"/>
            <a:ext cx="0" cy="256621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6850106" y="4108450"/>
            <a:ext cx="0" cy="50901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Rectangle 77"/>
          <p:cNvSpPr/>
          <p:nvPr/>
        </p:nvSpPr>
        <p:spPr bwMode="auto">
          <a:xfrm>
            <a:off x="2720876" y="3756248"/>
            <a:ext cx="8708191" cy="1643062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13956" y="5613396"/>
            <a:ext cx="8550033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31775" indent="-231775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Общие клеммы </a:t>
            </a:r>
            <a:r>
              <a:rPr lang="en-US" sz="1600" b="1" dirty="0" smtClean="0">
                <a:solidFill>
                  <a:schemeClr val="tx1"/>
                </a:solidFill>
              </a:rPr>
              <a:t>AI/DI </a:t>
            </a:r>
            <a:r>
              <a:rPr lang="ru-RU" sz="1600" b="1" dirty="0" smtClean="0">
                <a:solidFill>
                  <a:schemeClr val="tx1"/>
                </a:solidFill>
              </a:rPr>
              <a:t>должны быть соединены с клеммами </a:t>
            </a:r>
            <a:r>
              <a:rPr lang="en-US" sz="1600" b="1" dirty="0" smtClean="0">
                <a:solidFill>
                  <a:schemeClr val="tx1"/>
                </a:solidFill>
              </a:rPr>
              <a:t>SINAMICS V20 0</a:t>
            </a:r>
            <a:r>
              <a:rPr lang="en-US" sz="1600" b="1" dirty="0">
                <a:solidFill>
                  <a:schemeClr val="tx1"/>
                </a:solidFill>
              </a:rPr>
              <a:t>V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/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24V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marL="231775" indent="-231775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PNP / NPN </a:t>
            </a:r>
            <a:r>
              <a:rPr lang="ru-RU" sz="1600" b="1" dirty="0" smtClean="0">
                <a:solidFill>
                  <a:schemeClr val="tx1"/>
                </a:solidFill>
              </a:rPr>
              <a:t>выбирается на самом модуле</a:t>
            </a:r>
            <a:r>
              <a:rPr lang="en-US" sz="1600" b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059961" y="4626363"/>
            <a:ext cx="403225" cy="40233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0V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6650386" y="4626363"/>
            <a:ext cx="403225" cy="40233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24V</a:t>
            </a: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014070" y="4108450"/>
            <a:ext cx="837929" cy="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Elbow Connector 82"/>
          <p:cNvCxnSpPr>
            <a:stCxn id="80" idx="0"/>
            <a:endCxn id="85" idx="0"/>
          </p:cNvCxnSpPr>
          <p:nvPr/>
        </p:nvCxnSpPr>
        <p:spPr bwMode="auto">
          <a:xfrm rot="5400000" flipH="1" flipV="1">
            <a:off x="7463186" y="4424751"/>
            <a:ext cx="12700" cy="403225"/>
          </a:xfrm>
          <a:prstGeom prst="bentConnector3">
            <a:avLst>
              <a:gd name="adj1" fmla="val 1800000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 bwMode="auto">
          <a:xfrm>
            <a:off x="491192" y="5115315"/>
            <a:ext cx="1569285" cy="49808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I/O extension module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463186" y="4626363"/>
            <a:ext cx="403225" cy="402336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DIC</a:t>
            </a:r>
          </a:p>
        </p:txBody>
      </p:sp>
      <p:pic>
        <p:nvPicPr>
          <p:cNvPr id="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93" y="4150114"/>
            <a:ext cx="13779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Rectangle 86"/>
          <p:cNvSpPr/>
          <p:nvPr/>
        </p:nvSpPr>
        <p:spPr bwMode="auto">
          <a:xfrm>
            <a:off x="491193" y="4632714"/>
            <a:ext cx="1377950" cy="39598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endParaRPr lang="en-US" b="1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88" name="Elbow Connector 87"/>
          <p:cNvCxnSpPr>
            <a:stCxn id="4" idx="0"/>
            <a:endCxn id="3" idx="4"/>
          </p:cNvCxnSpPr>
          <p:nvPr/>
        </p:nvCxnSpPr>
        <p:spPr bwMode="auto">
          <a:xfrm rot="5400000" flipH="1" flipV="1">
            <a:off x="6304827" y="3503396"/>
            <a:ext cx="1787923" cy="470714"/>
          </a:xfrm>
          <a:prstGeom prst="bentConnector3">
            <a:avLst>
              <a:gd name="adj1" fmla="val 6118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Elbow Connector 88"/>
          <p:cNvCxnSpPr>
            <a:stCxn id="6" idx="0"/>
            <a:endCxn id="5" idx="4"/>
          </p:cNvCxnSpPr>
          <p:nvPr/>
        </p:nvCxnSpPr>
        <p:spPr bwMode="auto">
          <a:xfrm rot="5400000" flipH="1" flipV="1">
            <a:off x="6693763" y="3507198"/>
            <a:ext cx="1816501" cy="470714"/>
          </a:xfrm>
          <a:prstGeom prst="bentConnector3">
            <a:avLst>
              <a:gd name="adj1" fmla="val 38202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85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217240" y="1574319"/>
            <a:ext cx="6741994" cy="474652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дополнительных входов / выходов (опция)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SINAMICS V20 with I/O Extension</a:t>
            </a:r>
            <a:endParaRPr lang="en-US" noProof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83577" y="1574320"/>
            <a:ext cx="4521049" cy="474652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1525399" y="2068557"/>
            <a:ext cx="2241303" cy="412624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00251" y="2353981"/>
            <a:ext cx="976424" cy="2147888"/>
            <a:chOff x="1239469" y="4014434"/>
            <a:chExt cx="1205261" cy="2147888"/>
          </a:xfrm>
        </p:grpSpPr>
        <p:sp>
          <p:nvSpPr>
            <p:cNvPr id="72" name="TextBox 71"/>
            <p:cNvSpPr txBox="1"/>
            <p:nvPr/>
          </p:nvSpPr>
          <p:spPr>
            <a:xfrm>
              <a:off x="1239469" y="4014434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2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ВКЛ</a:t>
              </a:r>
              <a:r>
                <a:rPr lang="en-US" sz="12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/</a:t>
              </a:r>
              <a:r>
                <a:rPr lang="ru-RU" sz="12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ВЫКЛ2</a:t>
              </a:r>
              <a:endParaRPr lang="en-US" sz="12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39469" y="440495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ru-RU" sz="1000" b="1" dirty="0" err="1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Подтв</a:t>
              </a:r>
              <a:r>
                <a:rPr lang="ru-RU" sz="10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 ошибки</a:t>
              </a:r>
              <a:endParaRPr lang="en-US" sz="10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239469" y="4795484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39469" y="518600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239469" y="556508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39469" y="5967059"/>
              <a:ext cx="1205261" cy="195263"/>
            </a:xfrm>
            <a:prstGeom prst="rect">
              <a:avLst/>
            </a:prstGeom>
            <a:noFill/>
          </p:spPr>
          <p:txBody>
            <a:bodyPr wrap="none" lIns="91440" tIns="0" rIns="91440" bIns="0" rtlCol="0">
              <a:noAutofit/>
            </a:bodyPr>
            <a:lstStyle/>
            <a:p>
              <a:pPr algn="r">
                <a:lnSpc>
                  <a:spcPct val="11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chemeClr val="tx1"/>
                  </a:solidFill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Q4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1317619" y="2257851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1317619" y="264837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17619" y="3038901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DI3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1317619" y="3429426"/>
            <a:ext cx="403225" cy="390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DI4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1317619" y="3819951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DI5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1317619" y="4210476"/>
            <a:ext cx="403225" cy="3905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DI6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57799" y="2397342"/>
            <a:ext cx="569951" cy="195263"/>
          </a:xfrm>
          <a:prstGeom prst="rect">
            <a:avLst/>
          </a:prstGeom>
          <a:noFill/>
        </p:spPr>
        <p:txBody>
          <a:bodyPr wrap="none" lIns="91440" tIns="0" rIns="9144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KP1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57799" y="2787867"/>
            <a:ext cx="569951" cy="195263"/>
          </a:xfrm>
          <a:prstGeom prst="rect">
            <a:avLst/>
          </a:prstGeom>
          <a:noFill/>
        </p:spPr>
        <p:txBody>
          <a:bodyPr wrap="none" lIns="91440" tIns="0" rIns="9144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KP2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957799" y="3178392"/>
            <a:ext cx="569951" cy="195263"/>
          </a:xfrm>
          <a:prstGeom prst="rect">
            <a:avLst/>
          </a:prstGeom>
          <a:noFill/>
        </p:spPr>
        <p:txBody>
          <a:bodyPr wrap="none" lIns="91440" tIns="0" rIns="9144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KP3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957799" y="3568917"/>
            <a:ext cx="569951" cy="195263"/>
          </a:xfrm>
          <a:prstGeom prst="rect">
            <a:avLst/>
          </a:prstGeom>
          <a:noFill/>
        </p:spPr>
        <p:txBody>
          <a:bodyPr wrap="none" lIns="91440" tIns="0" rIns="9144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KP4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3554574" y="2303597"/>
            <a:ext cx="403225" cy="39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tx1"/>
                </a:solidFill>
              </a:rPr>
              <a:t>DO1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3554574" y="2694122"/>
            <a:ext cx="403225" cy="3905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DO2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554574" y="3084647"/>
            <a:ext cx="403225" cy="390525"/>
          </a:xfrm>
          <a:prstGeom prst="rect">
            <a:avLst/>
          </a:prstGeom>
          <a:solidFill>
            <a:srgbClr val="647D2D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DO3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3554574" y="3475172"/>
            <a:ext cx="403225" cy="390525"/>
          </a:xfrm>
          <a:prstGeom prst="rect">
            <a:avLst/>
          </a:prstGeom>
          <a:solidFill>
            <a:srgbClr val="647D2D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D04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1943993" y="2890556"/>
            <a:ext cx="11925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Управление несколькими насосами</a:t>
            </a:r>
            <a:endParaRPr lang="en-US" sz="14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943993" y="5331801"/>
            <a:ext cx="11925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ПИД</a:t>
            </a:r>
            <a:endParaRPr lang="en-US" sz="14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943993" y="4469801"/>
            <a:ext cx="11925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ЭКО</a:t>
            </a:r>
            <a:endParaRPr lang="en-US" sz="1400" b="1" dirty="0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317619" y="5454038"/>
            <a:ext cx="403225" cy="390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sz="1200" b="1" dirty="0" smtClean="0">
                <a:solidFill>
                  <a:schemeClr val="tx1"/>
                </a:solidFill>
              </a:rPr>
              <a:t>AI1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2263" y="5559508"/>
            <a:ext cx="785356" cy="195263"/>
          </a:xfrm>
          <a:prstGeom prst="rect">
            <a:avLst/>
          </a:prstGeom>
          <a:noFill/>
        </p:spPr>
        <p:txBody>
          <a:bodyPr wrap="none" lIns="91440" tIns="0" rIns="91440" bIns="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Датчик</a:t>
            </a:r>
            <a:endParaRPr lang="en-US" sz="1400" b="1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7" name="Isosceles Triangle 96"/>
          <p:cNvSpPr/>
          <p:nvPr/>
        </p:nvSpPr>
        <p:spPr bwMode="auto">
          <a:xfrm rot="5400000">
            <a:off x="2861447" y="3924201"/>
            <a:ext cx="4099646" cy="222215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5488276" y="1682165"/>
            <a:ext cx="6096201" cy="4511890"/>
            <a:chOff x="581891" y="1694946"/>
            <a:chExt cx="6096201" cy="4511890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690627" y="2615783"/>
              <a:ext cx="764498" cy="764499"/>
            </a:xfrm>
            <a:prstGeom prst="rect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800" b="1" dirty="0" smtClean="0">
                  <a:solidFill>
                    <a:schemeClr val="tx1"/>
                  </a:solidFill>
                </a:rPr>
                <a:t>V20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1209831" y="5716249"/>
              <a:ext cx="490587" cy="49058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54000" rIns="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800" b="1" dirty="0" smtClean="0">
                  <a:solidFill>
                    <a:schemeClr val="tx1"/>
                  </a:solidFill>
                </a:rPr>
                <a:t>M1</a:t>
              </a:r>
            </a:p>
          </p:txBody>
        </p:sp>
        <p:cxnSp>
          <p:nvCxnSpPr>
            <p:cNvPr id="109" name="Straight Connector 108"/>
            <p:cNvCxnSpPr>
              <a:stCxn id="108" idx="0"/>
            </p:cNvCxnSpPr>
            <p:nvPr/>
          </p:nvCxnSpPr>
          <p:spPr bwMode="auto">
            <a:xfrm flipH="1" flipV="1">
              <a:off x="1451037" y="5464142"/>
              <a:ext cx="4088" cy="25210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049832" y="5464142"/>
              <a:ext cx="85090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1057337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1900732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49832" y="4943444"/>
              <a:ext cx="159999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Connector 113"/>
            <p:cNvCxnSpPr/>
            <p:nvPr/>
          </p:nvCxnSpPr>
          <p:spPr bwMode="auto">
            <a:xfrm flipV="1">
              <a:off x="1893227" y="4943444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/>
            <p:cNvCxnSpPr/>
            <p:nvPr/>
          </p:nvCxnSpPr>
          <p:spPr bwMode="auto">
            <a:xfrm flipV="1">
              <a:off x="1893227" y="4472066"/>
              <a:ext cx="0" cy="47137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1064842" y="4683095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Oval 116"/>
            <p:cNvSpPr/>
            <p:nvPr/>
          </p:nvSpPr>
          <p:spPr bwMode="auto">
            <a:xfrm>
              <a:off x="2743786" y="5716249"/>
              <a:ext cx="490587" cy="49058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54000" rIns="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800" b="1" dirty="0" smtClean="0">
                  <a:solidFill>
                    <a:schemeClr val="tx1"/>
                  </a:solidFill>
                </a:rPr>
                <a:t>M2</a:t>
              </a:r>
            </a:p>
          </p:txBody>
        </p:sp>
        <p:cxnSp>
          <p:nvCxnSpPr>
            <p:cNvPr id="118" name="Straight Connector 117"/>
            <p:cNvCxnSpPr>
              <a:stCxn id="117" idx="0"/>
            </p:cNvCxnSpPr>
            <p:nvPr/>
          </p:nvCxnSpPr>
          <p:spPr bwMode="auto">
            <a:xfrm flipH="1" flipV="1">
              <a:off x="2984992" y="5464142"/>
              <a:ext cx="4088" cy="25210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2583787" y="5464142"/>
              <a:ext cx="85090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2591292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Straight Connector 120"/>
            <p:cNvCxnSpPr/>
            <p:nvPr/>
          </p:nvCxnSpPr>
          <p:spPr bwMode="auto">
            <a:xfrm flipV="1">
              <a:off x="3434687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Straight Connector 121"/>
            <p:cNvCxnSpPr/>
            <p:nvPr/>
          </p:nvCxnSpPr>
          <p:spPr bwMode="auto">
            <a:xfrm flipV="1">
              <a:off x="2583787" y="4943444"/>
              <a:ext cx="159999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Straight Connector 122"/>
            <p:cNvCxnSpPr/>
            <p:nvPr/>
          </p:nvCxnSpPr>
          <p:spPr bwMode="auto">
            <a:xfrm flipV="1">
              <a:off x="3427182" y="4943444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Straight Connector 123"/>
            <p:cNvCxnSpPr/>
            <p:nvPr/>
          </p:nvCxnSpPr>
          <p:spPr bwMode="auto">
            <a:xfrm flipV="1">
              <a:off x="3427182" y="4472066"/>
              <a:ext cx="0" cy="47137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Straight Connector 124"/>
            <p:cNvCxnSpPr/>
            <p:nvPr/>
          </p:nvCxnSpPr>
          <p:spPr bwMode="auto">
            <a:xfrm flipV="1">
              <a:off x="2598797" y="4683095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Straight Connector 125"/>
            <p:cNvCxnSpPr/>
            <p:nvPr/>
          </p:nvCxnSpPr>
          <p:spPr bwMode="auto">
            <a:xfrm>
              <a:off x="581891" y="1911927"/>
              <a:ext cx="1945995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1064842" y="4683095"/>
              <a:ext cx="4654400" cy="1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1900732" y="3951367"/>
              <a:ext cx="4661905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>
              <a:endCxn id="107" idx="2"/>
            </p:cNvCxnSpPr>
            <p:nvPr/>
          </p:nvCxnSpPr>
          <p:spPr bwMode="auto">
            <a:xfrm flipV="1">
              <a:off x="1064842" y="3380282"/>
              <a:ext cx="8034" cy="1302814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1087886" y="1911927"/>
              <a:ext cx="0" cy="703856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2527886" y="1911927"/>
              <a:ext cx="0" cy="203943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1900732" y="4211716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3434687" y="4211716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 flipV="1">
              <a:off x="3427182" y="3951367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 flipV="1">
              <a:off x="1893227" y="3951367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6" name="TextBox 135"/>
            <p:cNvSpPr txBox="1"/>
            <p:nvPr/>
          </p:nvSpPr>
          <p:spPr>
            <a:xfrm>
              <a:off x="1597826" y="4284642"/>
              <a:ext cx="205184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Q1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076477" y="4284642"/>
              <a:ext cx="205184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Q2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90627" y="5016370"/>
              <a:ext cx="298159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KD1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285628" y="5016370"/>
              <a:ext cx="298159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KD2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51338" y="5016370"/>
              <a:ext cx="315792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KM1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076477" y="5016369"/>
              <a:ext cx="315792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KM2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52054" y="1694946"/>
              <a:ext cx="1126590" cy="2031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ru-RU" sz="1200" dirty="0" smtClean="0">
                  <a:solidFill>
                    <a:schemeClr val="tx1"/>
                  </a:solidFill>
                </a:rPr>
                <a:t>Сеть</a:t>
              </a:r>
              <a:r>
                <a:rPr lang="en-US" sz="1200" dirty="0" smtClean="0">
                  <a:solidFill>
                    <a:schemeClr val="tx1"/>
                  </a:solidFill>
                </a:rPr>
                <a:t>: 3AC</a:t>
              </a:r>
              <a:r>
                <a:rPr lang="ru-RU" sz="1200" dirty="0" smtClean="0">
                  <a:solidFill>
                    <a:schemeClr val="tx1"/>
                  </a:solidFill>
                </a:rPr>
                <a:t> </a:t>
              </a:r>
              <a:r>
                <a:rPr lang="en-US" sz="1200" dirty="0" smtClean="0">
                  <a:solidFill>
                    <a:schemeClr val="tx1"/>
                  </a:solidFill>
                </a:rPr>
                <a:t>400</a:t>
              </a:r>
              <a:r>
                <a:rPr lang="ru-RU" sz="1200" dirty="0" smtClean="0">
                  <a:solidFill>
                    <a:schemeClr val="tx1"/>
                  </a:solidFill>
                </a:rPr>
                <a:t>В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254495" y="5716249"/>
              <a:ext cx="490587" cy="49058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54000" rIns="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800" b="1" dirty="0" smtClean="0">
                  <a:solidFill>
                    <a:schemeClr val="tx1"/>
                  </a:solidFill>
                </a:rPr>
                <a:t>M3</a:t>
              </a:r>
            </a:p>
          </p:txBody>
        </p:sp>
        <p:cxnSp>
          <p:nvCxnSpPr>
            <p:cNvPr id="144" name="Straight Connector 143"/>
            <p:cNvCxnSpPr>
              <a:stCxn id="143" idx="0"/>
            </p:cNvCxnSpPr>
            <p:nvPr/>
          </p:nvCxnSpPr>
          <p:spPr bwMode="auto">
            <a:xfrm flipH="1" flipV="1">
              <a:off x="4495701" y="5464142"/>
              <a:ext cx="4088" cy="25210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Connector 144"/>
            <p:cNvCxnSpPr/>
            <p:nvPr/>
          </p:nvCxnSpPr>
          <p:spPr bwMode="auto">
            <a:xfrm>
              <a:off x="4094496" y="5464142"/>
              <a:ext cx="85090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 flipV="1">
              <a:off x="4102001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/>
            <p:cNvCxnSpPr/>
            <p:nvPr/>
          </p:nvCxnSpPr>
          <p:spPr bwMode="auto">
            <a:xfrm flipV="1">
              <a:off x="4945396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Connector 147"/>
            <p:cNvCxnSpPr/>
            <p:nvPr/>
          </p:nvCxnSpPr>
          <p:spPr bwMode="auto">
            <a:xfrm flipV="1">
              <a:off x="4094496" y="4943444"/>
              <a:ext cx="159999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Connector 148"/>
            <p:cNvCxnSpPr/>
            <p:nvPr/>
          </p:nvCxnSpPr>
          <p:spPr bwMode="auto">
            <a:xfrm flipV="1">
              <a:off x="4937891" y="4943444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4937891" y="4472066"/>
              <a:ext cx="0" cy="47137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4109506" y="4683095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/>
            <p:cNvCxnSpPr/>
            <p:nvPr/>
          </p:nvCxnSpPr>
          <p:spPr bwMode="auto">
            <a:xfrm flipV="1">
              <a:off x="4945396" y="4211716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/>
            <p:cNvCxnSpPr/>
            <p:nvPr/>
          </p:nvCxnSpPr>
          <p:spPr bwMode="auto">
            <a:xfrm flipV="1">
              <a:off x="4937891" y="3951367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4" name="TextBox 153"/>
            <p:cNvSpPr txBox="1"/>
            <p:nvPr/>
          </p:nvSpPr>
          <p:spPr>
            <a:xfrm>
              <a:off x="4587186" y="4284642"/>
              <a:ext cx="205184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Q3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796337" y="5016370"/>
              <a:ext cx="298159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KD3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587186" y="5016369"/>
              <a:ext cx="315792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KM3</a:t>
              </a: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871736" y="5716249"/>
              <a:ext cx="490587" cy="490587"/>
            </a:xfrm>
            <a:prstGeom prst="ellipse">
              <a:avLst/>
            </a:pr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54000" rIns="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r>
                <a:rPr lang="en-US" sz="1800" b="1" dirty="0" smtClean="0">
                  <a:solidFill>
                    <a:schemeClr val="tx1"/>
                  </a:solidFill>
                </a:rPr>
                <a:t>M4</a:t>
              </a:r>
            </a:p>
          </p:txBody>
        </p:sp>
        <p:cxnSp>
          <p:nvCxnSpPr>
            <p:cNvPr id="158" name="Straight Connector 157"/>
            <p:cNvCxnSpPr>
              <a:stCxn id="157" idx="0"/>
            </p:cNvCxnSpPr>
            <p:nvPr/>
          </p:nvCxnSpPr>
          <p:spPr bwMode="auto">
            <a:xfrm flipH="1" flipV="1">
              <a:off x="6112942" y="5464142"/>
              <a:ext cx="4088" cy="252107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5711737" y="5464142"/>
              <a:ext cx="850900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 flipV="1">
              <a:off x="5719242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6562637" y="5203793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5711737" y="4943444"/>
              <a:ext cx="159999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6555132" y="4943444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6555132" y="4472066"/>
              <a:ext cx="0" cy="47137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5726747" y="4683095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/>
            <p:nvPr/>
          </p:nvCxnSpPr>
          <p:spPr bwMode="auto">
            <a:xfrm flipV="1">
              <a:off x="6562637" y="4211716"/>
              <a:ext cx="115455" cy="26035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/>
            <p:nvPr/>
          </p:nvCxnSpPr>
          <p:spPr bwMode="auto">
            <a:xfrm flipV="1">
              <a:off x="6555132" y="3951367"/>
              <a:ext cx="0" cy="2603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TextBox 167"/>
            <p:cNvSpPr txBox="1"/>
            <p:nvPr/>
          </p:nvSpPr>
          <p:spPr>
            <a:xfrm>
              <a:off x="6204427" y="4284642"/>
              <a:ext cx="205184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Q4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413578" y="5016370"/>
              <a:ext cx="298159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KD4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204427" y="5016369"/>
              <a:ext cx="315792" cy="1874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  <a:spcBef>
                  <a:spcPts val="0"/>
                </a:spcBef>
              </a:pPr>
              <a:r>
                <a:rPr lang="en-US" sz="1200" dirty="0" smtClean="0">
                  <a:solidFill>
                    <a:schemeClr val="tx1"/>
                  </a:solidFill>
                </a:rPr>
                <a:t>KM4</a:t>
              </a:r>
            </a:p>
          </p:txBody>
        </p:sp>
      </p:grpSp>
      <p:sp>
        <p:nvSpPr>
          <p:cNvPr id="171" name="Rectangle 170"/>
          <p:cNvSpPr/>
          <p:nvPr/>
        </p:nvSpPr>
        <p:spPr bwMode="auto">
          <a:xfrm>
            <a:off x="8381964" y="1885298"/>
            <a:ext cx="2886744" cy="7038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Эффективность затрат</a:t>
            </a:r>
            <a:endParaRPr lang="en-US" b="1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365991" y="2821106"/>
            <a:ext cx="2886744" cy="7038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b="1" dirty="0" err="1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Энергоэффективность</a:t>
            </a:r>
            <a:endParaRPr lang="en-US" b="1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9493571" y="2452572"/>
            <a:ext cx="483099" cy="483099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45720" tIns="45720" rIns="0" bIns="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606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дополнительных входов / выходов (опция)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SINAMICS V20 with I/O Extension</a:t>
            </a:r>
            <a:endParaRPr lang="en-US" noProof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3741420" y="1930400"/>
            <a:ext cx="4206240" cy="417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947660" y="1930400"/>
            <a:ext cx="3566160" cy="417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6700" y="1930400"/>
            <a:ext cx="3474720" cy="41783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8300" y="3130926"/>
            <a:ext cx="9144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Включение</a:t>
            </a:r>
            <a:endParaRPr lang="en-US" sz="12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05100" y="3130926"/>
            <a:ext cx="9144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Двойная рампа</a:t>
            </a:r>
            <a:endParaRPr lang="en-US" sz="12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36700" y="2247042"/>
            <a:ext cx="9144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Автоматический перезапуск</a:t>
            </a:r>
            <a:endParaRPr lang="en-US" sz="12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36700" y="3980592"/>
            <a:ext cx="9144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Блокировка очистки</a:t>
            </a:r>
            <a:endParaRPr lang="en-US" sz="12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64050" y="4399252"/>
            <a:ext cx="2563450" cy="3175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Режим контроля </a:t>
            </a:r>
            <a:r>
              <a:rPr lang="ru-RU" sz="1200" b="1" dirty="0" err="1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нагружки</a:t>
            </a:r>
            <a:endParaRPr lang="en-US" sz="12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283050" y="2893154"/>
            <a:ext cx="2159650" cy="4572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Защита от конденсата</a:t>
            </a:r>
            <a:endParaRPr lang="en-US" sz="1400" dirty="0" smtClean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64050" y="2092084"/>
            <a:ext cx="3947750" cy="3429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Экономичный режим</a:t>
            </a:r>
            <a:endParaRPr lang="en-US" sz="14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864050" y="2589501"/>
            <a:ext cx="3947750" cy="3683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b="1" dirty="0" err="1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Мониториг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потребления энергии</a:t>
            </a:r>
            <a:endParaRPr lang="en-US" sz="14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536700" y="3130926"/>
            <a:ext cx="9144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Подхват на лету</a:t>
            </a:r>
            <a:endParaRPr lang="en-US" sz="12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283050" y="3561492"/>
            <a:ext cx="2159650" cy="4191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Защита от замерзания</a:t>
            </a:r>
            <a:endParaRPr lang="en-US" sz="14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82600" y="3901835"/>
            <a:ext cx="3992700" cy="3429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Режим подержания работоспособного состояния</a:t>
            </a:r>
            <a:endParaRPr lang="en-US" sz="12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28350" y="3130926"/>
            <a:ext cx="98865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ВКЛ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ВЫКЛ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35000" y="3130926"/>
            <a:ext cx="11925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Управление несколькими насосами</a:t>
            </a:r>
            <a:endParaRPr lang="en-US" sz="14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2600" y="3130926"/>
            <a:ext cx="11925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ПИД</a:t>
            </a:r>
            <a:endParaRPr lang="en-US" sz="14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19300" y="3130926"/>
            <a:ext cx="1192500" cy="6350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Спящий режим</a:t>
            </a:r>
            <a:endParaRPr lang="en-US" sz="1400" b="1" dirty="0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1295400" y="3149976"/>
            <a:ext cx="236750" cy="596900"/>
          </a:xfrm>
          <a:prstGeom prst="rightArrow">
            <a:avLst>
              <a:gd name="adj1" fmla="val 50000"/>
              <a:gd name="adj2" fmla="val 821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2476500" y="3149976"/>
            <a:ext cx="236750" cy="596900"/>
          </a:xfrm>
          <a:prstGeom prst="rightArrow">
            <a:avLst>
              <a:gd name="adj1" fmla="val 50000"/>
              <a:gd name="adj2" fmla="val 821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3627300" y="3149976"/>
            <a:ext cx="236750" cy="596900"/>
          </a:xfrm>
          <a:prstGeom prst="rightArrow">
            <a:avLst>
              <a:gd name="adj1" fmla="val 50000"/>
              <a:gd name="adj2" fmla="val 821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7824500" y="3149976"/>
            <a:ext cx="236750" cy="596900"/>
          </a:xfrm>
          <a:prstGeom prst="rightArrow">
            <a:avLst>
              <a:gd name="adj1" fmla="val 50000"/>
              <a:gd name="adj2" fmla="val 821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9029700" y="3149976"/>
            <a:ext cx="236750" cy="596900"/>
          </a:xfrm>
          <a:prstGeom prst="rightArrow">
            <a:avLst>
              <a:gd name="adj1" fmla="val 50000"/>
              <a:gd name="adj2" fmla="val 821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U-Turn Arrow 25"/>
          <p:cNvSpPr/>
          <p:nvPr/>
        </p:nvSpPr>
        <p:spPr bwMode="auto">
          <a:xfrm rot="10800000">
            <a:off x="1536699" y="4391730"/>
            <a:ext cx="9004297" cy="1684225"/>
          </a:xfrm>
          <a:prstGeom prst="uturnArrow">
            <a:avLst>
              <a:gd name="adj1" fmla="val 14744"/>
              <a:gd name="adj2" fmla="val 25000"/>
              <a:gd name="adj3" fmla="val 21759"/>
              <a:gd name="adj4" fmla="val 43750"/>
              <a:gd name="adj5" fmla="val 7674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dirty="0" smtClean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864050" y="5343284"/>
            <a:ext cx="3992700" cy="3429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Функции защиты и журнал ошибок</a:t>
            </a:r>
            <a:endParaRPr lang="en-US" sz="12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66700" y="1524000"/>
            <a:ext cx="3474720" cy="4064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Запуск насосов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ru-RU" sz="16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вентиляторов</a:t>
            </a:r>
            <a:endParaRPr lang="en-US" sz="16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741420" y="1524000"/>
            <a:ext cx="4206240" cy="4064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Работа</a:t>
            </a:r>
            <a:endParaRPr lang="en-US" sz="1600" b="1" dirty="0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47660" y="1524000"/>
            <a:ext cx="3566160" cy="4064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Останов</a:t>
            </a:r>
            <a:endParaRPr lang="en-US" sz="1600" b="1" dirty="0" smtClean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868952" y="4871269"/>
            <a:ext cx="2563450" cy="3175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54000" rIns="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Защита от </a:t>
            </a:r>
            <a:r>
              <a:rPr lang="ru-RU" sz="1200" b="1" dirty="0" err="1" smtClean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ковитации</a:t>
            </a:r>
            <a:endParaRPr lang="en-US" sz="1200" b="1" dirty="0" smtClean="0">
              <a:solidFill>
                <a:schemeClr val="bg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5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p4ppTags>
  <Name>Two rows</Name>
  <PpLayout>32</PpLayout>
  <Index>13</Index>
</p4ppTags>
</file>

<file path=customXml/item11.xml><?xml version="1.0" encoding="utf-8"?>
<p4ppTags>
  <Name>One object (small) + Navigation</Name>
  <PpLayout>32</PpLayout>
  <Index>18</Index>
</p4ppTags>
</file>

<file path=customXml/item12.xml><?xml version="1.0" encoding="utf-8"?>
<p4ppTags>
  <Name>Four objects + Navigation</Name>
  <PpLayout>32</PpLayout>
  <Index>22</Index>
</p4ppTags>
</file>

<file path=customXml/item13.xml><?xml version="1.0" encoding="utf-8"?>
<p4ppTags>
  <Name>Free Content + Navigation</Name>
  <PpLayout>32</PpLayout>
  <Index>16</Index>
</p4ppTags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5.xml><?xml version="1.0" encoding="utf-8"?>
<p4ppTags>
  <Name>Three columns + Navigation</Name>
  <PpLayout>32</PpLayout>
  <Index>20</Index>
</p4ppTags>
</file>

<file path=customXml/item16.xml><?xml version="1.0" encoding="utf-8"?>
<p4ppTags>
  <Name>One object (large)</Name>
  <PpLayout>16</PpLayout>
  <Index>10</Index>
</p4ppTags>
</file>

<file path=customXml/item17.xml><?xml version="1.0" encoding="utf-8"?>
<p4ppTags>
  <Name>Two columns + Navigation</Name>
  <PpLayout>32</PpLayout>
  <Index>19</Index>
</p4ppTags>
</file>

<file path=customXml/item18.xml><?xml version="1.0" encoding="utf-8"?>
<p4ppTags>
  <Name>One object (large) + Navigation</Name>
  <PpLayout>32</PpLayout>
  <Index>17</Index>
</p4ppTags>
</file>

<file path=customXml/item19.xml><?xml version="1.0" encoding="utf-8"?>
<p4ppTags>
  <Name>Free Content</Name>
  <PpLayout>11</PpLayout>
  <Index>9</Index>
</p4ppTags>
</file>

<file path=customXml/item2.xml><?xml version="1.0" encoding="utf-8"?>
<p4ppTags>
  <Name>One object (small)</Name>
  <PpLayout>16</PpLayout>
  <Index>11</Index>
</p4ppTag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33428A1F13B48A80FA1CCD62E23C6" ma:contentTypeVersion="0" ma:contentTypeDescription="Create a new document." ma:contentTypeScope="" ma:versionID="cdb19a9241122a2a657451b4f27766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4ppTags>
  <Name>Four objects</Name>
  <PpLayout>24</PpLayout>
  <Index>15</Index>
</p4ppTags>
</file>

<file path=customXml/item5.xml><?xml version="1.0" encoding="utf-8"?>
<p4ppTags>
  <Name>Two columns</Name>
  <PpLayout>29</PpLayout>
  <Index>12</Index>
</p4ppTags>
</file>

<file path=customXml/item6.xml><?xml version="1.0" encoding="utf-8"?>
<p4ppTags>
  <Name>Two rows + Navigation</Name>
  <PpLayout>32</PpLayout>
  <Index>21</Index>
</p4ppTags>
</file>

<file path=customXml/item7.xml><?xml version="1.0" encoding="utf-8"?>
<p4ppTags/>
</file>

<file path=customXml/item8.xml><?xml version="1.0" encoding="utf-8"?>
<p4ppTags>
  <Name>Text + Index</Name>
  <PpLayout>32</PpLayout>
  <Index>8</Index>
</p4ppTags>
</file>

<file path=customXml/item9.xml><?xml version="1.0" encoding="utf-8"?>
<p4ppTags>
  <Name>Three columns</Name>
  <PpLayout>32</PpLayout>
  <Index>14</Index>
</p4ppTags>
</file>

<file path=customXml/itemProps1.xml><?xml version="1.0" encoding="utf-8"?>
<ds:datastoreItem xmlns:ds="http://schemas.openxmlformats.org/officeDocument/2006/customXml" ds:itemID="{16109F42-405F-4BC4-A555-8CB28712127C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38AB8DE4-FD9B-4166-BEC3-3F1753596133}">
  <ds:schemaRefs/>
</ds:datastoreItem>
</file>

<file path=customXml/itemProps11.xml><?xml version="1.0" encoding="utf-8"?>
<ds:datastoreItem xmlns:ds="http://schemas.openxmlformats.org/officeDocument/2006/customXml" ds:itemID="{D9FE249F-833E-4CF0-BECB-552D01D7DC9E}">
  <ds:schemaRefs/>
</ds:datastoreItem>
</file>

<file path=customXml/itemProps12.xml><?xml version="1.0" encoding="utf-8"?>
<ds:datastoreItem xmlns:ds="http://schemas.openxmlformats.org/officeDocument/2006/customXml" ds:itemID="{EAB520BC-C6EC-457E-8AB5-55DB67C86858}">
  <ds:schemaRefs/>
</ds:datastoreItem>
</file>

<file path=customXml/itemProps13.xml><?xml version="1.0" encoding="utf-8"?>
<ds:datastoreItem xmlns:ds="http://schemas.openxmlformats.org/officeDocument/2006/customXml" ds:itemID="{7CC5F709-E74B-4E5F-A728-923D5062EBEF}">
  <ds:schemaRefs/>
</ds:datastoreItem>
</file>

<file path=customXml/itemProps14.xml><?xml version="1.0" encoding="utf-8"?>
<ds:datastoreItem xmlns:ds="http://schemas.openxmlformats.org/officeDocument/2006/customXml" ds:itemID="{F289EEE6-17A2-479E-9A0F-4F5B1C4D9F94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15.xml><?xml version="1.0" encoding="utf-8"?>
<ds:datastoreItem xmlns:ds="http://schemas.openxmlformats.org/officeDocument/2006/customXml" ds:itemID="{85D77EE6-52B7-48BE-9EDB-748F1EBB53DE}">
  <ds:schemaRefs/>
</ds:datastoreItem>
</file>

<file path=customXml/itemProps16.xml><?xml version="1.0" encoding="utf-8"?>
<ds:datastoreItem xmlns:ds="http://schemas.openxmlformats.org/officeDocument/2006/customXml" ds:itemID="{80661B8B-A327-44F9-823B-4D9EE0B3EC78}">
  <ds:schemaRefs/>
</ds:datastoreItem>
</file>

<file path=customXml/itemProps17.xml><?xml version="1.0" encoding="utf-8"?>
<ds:datastoreItem xmlns:ds="http://schemas.openxmlformats.org/officeDocument/2006/customXml" ds:itemID="{D7BABA95-BFFE-422B-8591-3271669EEA88}">
  <ds:schemaRefs/>
</ds:datastoreItem>
</file>

<file path=customXml/itemProps18.xml><?xml version="1.0" encoding="utf-8"?>
<ds:datastoreItem xmlns:ds="http://schemas.openxmlformats.org/officeDocument/2006/customXml" ds:itemID="{B27F640E-84DF-4F97-BC70-D045F1E6594F}">
  <ds:schemaRefs/>
</ds:datastoreItem>
</file>

<file path=customXml/itemProps19.xml><?xml version="1.0" encoding="utf-8"?>
<ds:datastoreItem xmlns:ds="http://schemas.openxmlformats.org/officeDocument/2006/customXml" ds:itemID="{D8097D0C-BE3E-4AEC-9593-65CFCCB19297}">
  <ds:schemaRefs/>
</ds:datastoreItem>
</file>

<file path=customXml/itemProps2.xml><?xml version="1.0" encoding="utf-8"?>
<ds:datastoreItem xmlns:ds="http://schemas.openxmlformats.org/officeDocument/2006/customXml" ds:itemID="{1618AA06-B22E-4D19-9680-0D7830426729}">
  <ds:schemaRefs/>
</ds:datastoreItem>
</file>

<file path=customXml/itemProps3.xml><?xml version="1.0" encoding="utf-8"?>
<ds:datastoreItem xmlns:ds="http://schemas.openxmlformats.org/officeDocument/2006/customXml" ds:itemID="{3D0ED2DD-842F-4ED8-A722-E21F6EF540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581BFFB-B4CE-47A8-BE77-DC1339B1E5A7}">
  <ds:schemaRefs/>
</ds:datastoreItem>
</file>

<file path=customXml/itemProps5.xml><?xml version="1.0" encoding="utf-8"?>
<ds:datastoreItem xmlns:ds="http://schemas.openxmlformats.org/officeDocument/2006/customXml" ds:itemID="{1666F4C2-68F5-4840-A44A-1A646C0925A1}">
  <ds:schemaRefs/>
</ds:datastoreItem>
</file>

<file path=customXml/itemProps6.xml><?xml version="1.0" encoding="utf-8"?>
<ds:datastoreItem xmlns:ds="http://schemas.openxmlformats.org/officeDocument/2006/customXml" ds:itemID="{6C79E4F8-DCFB-483C-880A-AEEC6AAFC838}">
  <ds:schemaRefs/>
</ds:datastoreItem>
</file>

<file path=customXml/itemProps7.xml><?xml version="1.0" encoding="utf-8"?>
<ds:datastoreItem xmlns:ds="http://schemas.openxmlformats.org/officeDocument/2006/customXml" ds:itemID="{572FBA73-6DBF-45DA-8282-9342320CFAB0}">
  <ds:schemaRefs/>
</ds:datastoreItem>
</file>

<file path=customXml/itemProps8.xml><?xml version="1.0" encoding="utf-8"?>
<ds:datastoreItem xmlns:ds="http://schemas.openxmlformats.org/officeDocument/2006/customXml" ds:itemID="{7E35FEDB-1F0E-4D67-A313-4AC59C26FF29}">
  <ds:schemaRefs/>
</ds:datastoreItem>
</file>

<file path=customXml/itemProps9.xml><?xml version="1.0" encoding="utf-8"?>
<ds:datastoreItem xmlns:ds="http://schemas.openxmlformats.org/officeDocument/2006/customXml" ds:itemID="{15CF3461-70D1-4B54-AFAB-DAFDA0A238C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493</Words>
  <Application>Microsoft Office PowerPoint</Application>
  <PresentationFormat>Custom</PresentationFormat>
  <Paragraphs>233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Siemens 2016 – 16:9</vt:lpstr>
      <vt:lpstr>Новинка! SINAMICS V20  Модуль дополнительных входов / выходов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Модуль дополнительных входов / выходов (опция) SINAMICS V20 with I/O Extension</vt:lpstr>
      <vt:lpstr>Спасибо за внимание!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Анастасия Бычкова</dc:creator>
  <cp:lastModifiedBy>Nuzhdin Alexander</cp:lastModifiedBy>
  <cp:revision>36</cp:revision>
  <cp:lastPrinted>2012-10-29T09:59:01Z</cp:lastPrinted>
  <dcterms:created xsi:type="dcterms:W3CDTF">2006-04-07T10:01:45Z</dcterms:created>
  <dcterms:modified xsi:type="dcterms:W3CDTF">2018-01-11T06:38:59Z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February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1.1</vt:lpwstr>
  </property>
  <property fmtid="{D5CDD505-2E9C-101B-9397-08002B2CF9AE}" pid="6" name="ContentTypeId">
    <vt:lpwstr>0x010100E4B33428A1F13B48A80FA1CCD62E23C6</vt:lpwstr>
  </property>
  <property fmtid="{D5CDD505-2E9C-101B-9397-08002B2CF9AE}" pid="7" name="_AdHocReviewCycleID">
    <vt:i4>790114963</vt:i4>
  </property>
  <property fmtid="{D5CDD505-2E9C-101B-9397-08002B2CF9AE}" pid="8" name="_NewReviewCycle">
    <vt:lpwstr/>
  </property>
  <property fmtid="{D5CDD505-2E9C-101B-9397-08002B2CF9AE}" pid="9" name="_EmailSubject">
    <vt:lpwstr>Новости приводной техники: "SINAMICS V20. Дополнительный модуль входов/выходов"</vt:lpwstr>
  </property>
  <property fmtid="{D5CDD505-2E9C-101B-9397-08002B2CF9AE}" pid="10" name="_AuthorEmail">
    <vt:lpwstr>alexander.nuzhdin@siemens.com</vt:lpwstr>
  </property>
  <property fmtid="{D5CDD505-2E9C-101B-9397-08002B2CF9AE}" pid="11" name="_AuthorEmailDisplayName">
    <vt:lpwstr>Nuzhdin, Alexander (RC-RU DF MC)</vt:lpwstr>
  </property>
</Properties>
</file>