
<file path=[Content_Types].xml><?xml version="1.0" encoding="utf-8"?>
<Types xmlns="http://schemas.openxmlformats.org/package/2006/content-types">
  <Override PartName="/customXml/itemProps35.xml" ContentType="application/vnd.openxmlformats-officedocument.customXmlPropertie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customXml/itemProps13.xml" ContentType="application/vnd.openxmlformats-officedocument.customXmlProperties+xml"/>
  <Override PartName="/customXml/itemProps24.xml" ContentType="application/vnd.openxmlformats-officedocument.customXmlProperties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customXml/itemProps20.xml" ContentType="application/vnd.openxmlformats-officedocument.customXmlPropertie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customXml/itemProps6.xml" ContentType="application/vnd.openxmlformats-officedocument.customXmlProperties+xml"/>
  <Override PartName="/customXml/itemProps29.xml" ContentType="application/vnd.openxmlformats-officedocument.customXmlPropertie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customXml/itemProps18.xml" ContentType="application/vnd.openxmlformats-officedocument.customXmlProperties+xml"/>
  <Override PartName="/customXml/itemProps36.xml" ContentType="application/vnd.openxmlformats-officedocument.customXmlPropertie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customXml/itemProps2.xml" ContentType="application/vnd.openxmlformats-officedocument.customXmlProperties+xml"/>
  <Override PartName="/customXml/itemProps25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customXml/itemProps14.xml" ContentType="application/vnd.openxmlformats-officedocument.customXmlProperties+xml"/>
  <Override PartName="/customXml/itemProps32.xml" ContentType="application/vnd.openxmlformats-officedocument.customXmlProperties+xml"/>
  <Override PartName="/customXml/itemProps43.xml" ContentType="application/vnd.openxmlformats-officedocument.customXmlProperties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heme/theme2.xml" ContentType="application/vnd.openxmlformats-officedocument.theme+xml"/>
  <Override PartName="/ppt/tags/tag101.xml" ContentType="application/vnd.openxmlformats-officedocument.presentationml.tags+xml"/>
  <Override PartName="/customXml/itemProps21.xml" ContentType="application/vnd.openxmlformats-officedocument.customXmlProperti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customXml/itemProps10.xml" ContentType="application/vnd.openxmlformats-officedocument.customXmlPropertie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Default Extension="gif" ContentType="image/gif"/>
  <Override PartName="/customXml/itemProps7.xml" ContentType="application/vnd.openxmlformats-officedocument.customXmlPropertie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customXml/itemProps19.xml" ContentType="application/vnd.openxmlformats-officedocument.customXmlProperties+xml"/>
  <Override PartName="/customXml/itemProps37.xml" ContentType="application/vnd.openxmlformats-officedocument.customXmlPropertie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15.xml" ContentType="application/vnd.openxmlformats-officedocument.customXmlProperties+xml"/>
  <Override PartName="/customXml/itemProps26.xml" ContentType="application/vnd.openxmlformats-officedocument.customXmlProperties+xml"/>
  <Override PartName="/customXml/itemProps44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customXml/itemProps33.xml" ContentType="application/vnd.openxmlformats-officedocument.customXmlPropertie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customXml/itemProps11.xml" ContentType="application/vnd.openxmlformats-officedocument.customXmlProperties+xml"/>
  <Override PartName="/customXml/itemProps22.xml" ContentType="application/vnd.openxmlformats-officedocument.customXmlProperties+xml"/>
  <Override PartName="/customXml/itemProps40.xml" ContentType="application/vnd.openxmlformats-officedocument.customXmlProperti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customXml/itemProps8.xml" ContentType="application/vnd.openxmlformats-officedocument.customXml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customXml/itemProps38.xml" ContentType="application/vnd.openxmlformats-officedocument.customXmlPropertie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customXml/itemProps4.xml" ContentType="application/vnd.openxmlformats-officedocument.customXmlProperties+xml"/>
  <Override PartName="/customXml/itemProps27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customXml/itemProps16.xml" ContentType="application/vnd.openxmlformats-officedocument.customXmlProperties+xml"/>
  <Override PartName="/customXml/itemProps34.xml" ContentType="application/vnd.openxmlformats-officedocument.customXmlProperties+xml"/>
  <Override PartName="/customXml/itemProps45.xml" ContentType="application/vnd.openxmlformats-officedocument.customXmlPropertie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customXml/itemProps23.xml" ContentType="application/vnd.openxmlformats-officedocument.customXmlProperties+xml"/>
  <Override PartName="/customXml/itemProps41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customXml/itemProps12.xml" ContentType="application/vnd.openxmlformats-officedocument.customXmlProperties+xml"/>
  <Override PartName="/customXml/itemProps30.xml" ContentType="application/vnd.openxmlformats-officedocument.customXmlProperties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customXml/itemProps9.xml" ContentType="application/vnd.openxmlformats-officedocument.customXmlPropertie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customXml/itemProps39.xml" ContentType="application/vnd.openxmlformats-officedocument.customXmlPropertie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customXml/itemProps5.xml" ContentType="application/vnd.openxmlformats-officedocument.customXmlProperties+xml"/>
  <Override PartName="/customXml/itemProps17.xml" ContentType="application/vnd.openxmlformats-officedocument.customXmlProperties+xml"/>
  <Override PartName="/customXml/itemProps28.xml" ContentType="application/vnd.openxmlformats-officedocument.customXmlProperties+xml"/>
  <Override PartName="/customXml/itemProps46.xml" ContentType="application/vnd.openxmlformats-officedocument.customXmlPropertie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customXml/itemProps1.xml" ContentType="application/vnd.openxmlformats-officedocument.customXmlProperties+xml"/>
  <Override PartName="/customXml/itemProps42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customXml/itemProps31.xml" ContentType="application/vnd.openxmlformats-officedocument.customXmlPropertie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47"/>
  </p:sldMasterIdLst>
  <p:notesMasterIdLst>
    <p:notesMasterId r:id="rId65"/>
  </p:notesMasterIdLst>
  <p:handoutMasterIdLst>
    <p:handoutMasterId r:id="rId66"/>
  </p:handoutMasterIdLst>
  <p:sldIdLst>
    <p:sldId id="257" r:id="rId48"/>
    <p:sldId id="286" r:id="rId49"/>
    <p:sldId id="287" r:id="rId50"/>
    <p:sldId id="264" r:id="rId51"/>
    <p:sldId id="273" r:id="rId52"/>
    <p:sldId id="274" r:id="rId53"/>
    <p:sldId id="276" r:id="rId54"/>
    <p:sldId id="277" r:id="rId55"/>
    <p:sldId id="288" r:id="rId56"/>
    <p:sldId id="280" r:id="rId57"/>
    <p:sldId id="279" r:id="rId58"/>
    <p:sldId id="281" r:id="rId59"/>
    <p:sldId id="282" r:id="rId60"/>
    <p:sldId id="284" r:id="rId61"/>
    <p:sldId id="283" r:id="rId62"/>
    <p:sldId id="285" r:id="rId63"/>
    <p:sldId id="261" r:id="rId64"/>
  </p:sldIdLst>
  <p:sldSz cx="12198350" cy="6858000"/>
  <p:notesSz cx="7099300" cy="10234613"/>
  <p:custDataLst>
    <p:custData r:id="rId26"/>
    <p:tags r:id="rId67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DFDFC"/>
    <a:srgbClr val="FDFDFD"/>
    <a:srgbClr val="FDFEFD"/>
    <a:srgbClr val="FEFDFD"/>
    <a:srgbClr val="FEFEFD"/>
    <a:srgbClr val="FEFEFE"/>
    <a:srgbClr val="FEFFFE"/>
    <a:srgbClr val="FFFEFE"/>
    <a:srgbClr val="FFFFFE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9821" autoAdjust="0"/>
  </p:normalViewPr>
  <p:slideViewPr>
    <p:cSldViewPr snapToObjects="1" showGuides="1">
      <p:cViewPr>
        <p:scale>
          <a:sx n="75" d="100"/>
          <a:sy n="75" d="100"/>
        </p:scale>
        <p:origin x="-762" y="-174"/>
      </p:cViewPr>
      <p:guideLst>
        <p:guide orient="horz" pos="3884"/>
        <p:guide orient="horz" pos="618"/>
        <p:guide orient="horz" pos="2432"/>
        <p:guide orient="horz" pos="2341"/>
        <p:guide orient="horz" pos="890"/>
        <p:guide orient="horz" pos="210"/>
        <p:guide pos="395"/>
        <p:guide pos="3842"/>
        <p:guide pos="3933"/>
        <p:guide pos="7380"/>
        <p:guide pos="5566"/>
        <p:guide pos="2663"/>
        <p:guide pos="2753"/>
        <p:guide pos="5021"/>
        <p:guide pos="5112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49" d="100"/>
          <a:sy n="49" d="100"/>
        </p:scale>
        <p:origin x="-2994" y="-11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slideMaster" Target="slideMasters/slideMaster1.xml"/><Relationship Id="rId50" Type="http://schemas.openxmlformats.org/officeDocument/2006/relationships/slide" Target="slides/slide3.xml"/><Relationship Id="rId55" Type="http://schemas.openxmlformats.org/officeDocument/2006/relationships/slide" Target="slides/slide8.xml"/><Relationship Id="rId63" Type="http://schemas.openxmlformats.org/officeDocument/2006/relationships/slide" Target="slides/slide16.xml"/><Relationship Id="rId68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6.xml"/><Relationship Id="rId58" Type="http://schemas.openxmlformats.org/officeDocument/2006/relationships/slide" Target="slides/slide11.xml"/><Relationship Id="rId66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2.xml"/><Relationship Id="rId57" Type="http://schemas.openxmlformats.org/officeDocument/2006/relationships/slide" Target="slides/slide10.xml"/><Relationship Id="rId61" Type="http://schemas.openxmlformats.org/officeDocument/2006/relationships/slide" Target="slides/slide14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5.xml"/><Relationship Id="rId60" Type="http://schemas.openxmlformats.org/officeDocument/2006/relationships/slide" Target="slides/slide13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slide" Target="slides/slide1.xml"/><Relationship Id="rId56" Type="http://schemas.openxmlformats.org/officeDocument/2006/relationships/slide" Target="slides/slide9.xml"/><Relationship Id="rId64" Type="http://schemas.openxmlformats.org/officeDocument/2006/relationships/slide" Target="slides/slide17.xml"/><Relationship Id="rId69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12.xml"/><Relationship Id="rId67" Type="http://schemas.openxmlformats.org/officeDocument/2006/relationships/tags" Target="tags/tag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7.xml"/><Relationship Id="rId62" Type="http://schemas.openxmlformats.org/officeDocument/2006/relationships/slide" Target="slides/slide15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099300" cy="698500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2163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682163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Handzettel </a:t>
            </a:r>
            <a:fld id="{BFC713D8-7968-482B-A79F-9C586FE5053A}" type="slidenum">
              <a:rPr lang="de-DE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32480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466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8125" y="4822825"/>
            <a:ext cx="66230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2163"/>
            <a:ext cx="3249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682163"/>
            <a:ext cx="32480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>
                <a:latin typeface="Arial" pitchFamily="34" charset="0"/>
              </a:rPr>
              <a:t>Notizen</a:t>
            </a:r>
            <a:r>
              <a:rPr lang="en-US" dirty="0" smtClean="0">
                <a:latin typeface="Arial" pitchFamily="34" charset="0"/>
              </a:rPr>
              <a:t>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34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customXml" Target="../../customXml/item18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customXml" Target="../../customXml/item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customXml" Target="../../customXml/item4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customXml" Target="../../customXml/item3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customXml" Target="../../customXml/item1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customXml" Target="../../customXml/item15.xml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customXml" Target="../../customXml/item1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customXml" Target="../../customXml/item2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customXml" Target="../../customXml/item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2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customXml" Target="../../customXml/item3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customXml" Target="../../customXml/item4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customXml" Target="../../customXml/item9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image" Target="../media/image2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customXml" Target="../../customXml/item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customXml" Target="../../customXml/item2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customXml" Target="../../customXml/item12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197600"/>
            <a:ext cx="6480000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5750" y="324000"/>
            <a:ext cx="2160000" cy="913804"/>
          </a:xfrm>
          <a:prstGeom prst="rect">
            <a:avLst/>
          </a:prstGeom>
        </p:spPr>
      </p:pic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8428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URL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8428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</a:t>
            </a:r>
            <a:r>
              <a:rPr lang="de-DE" dirty="0" err="1" smtClean="0"/>
              <a:t>confidentiality</a:t>
            </a:r>
            <a:r>
              <a:rPr lang="de-DE" dirty="0" smtClean="0"/>
              <a:t> </a:t>
            </a:r>
            <a:r>
              <a:rPr lang="de-DE" dirty="0" err="1" smtClean="0"/>
              <a:t>note</a:t>
            </a:r>
            <a:endParaRPr lang="de-DE" dirty="0" smtClean="0"/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grpSp>
          <p:nvGrpSpPr>
            <p:cNvPr id="32" name="Gruppieren 31"/>
            <p:cNvGrpSpPr/>
            <p:nvPr userDrawn="1"/>
          </p:nvGrpSpPr>
          <p:grpSpPr>
            <a:xfrm>
              <a:off x="-216000" y="-216000"/>
              <a:ext cx="12628800" cy="7290000"/>
              <a:chOff x="-216000" y="-216000"/>
              <a:chExt cx="12628800" cy="7290000"/>
            </a:xfrm>
          </p:grpSpPr>
          <p:cxnSp>
            <p:nvCxnSpPr>
              <p:cNvPr id="72" name="Gerade Verbindung 71"/>
              <p:cNvCxnSpPr/>
              <p:nvPr userDrawn="1"/>
            </p:nvCxnSpPr>
            <p:spPr bwMode="auto">
              <a:xfrm>
                <a:off x="627063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Gerade Verbindung 72"/>
              <p:cNvCxnSpPr/>
              <p:nvPr userDrawn="1"/>
            </p:nvCxnSpPr>
            <p:spPr bwMode="auto">
              <a:xfrm>
                <a:off x="6099175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Gerade Verbindung 73"/>
              <p:cNvCxnSpPr/>
              <p:nvPr userDrawn="1"/>
            </p:nvCxnSpPr>
            <p:spPr bwMode="auto">
              <a:xfrm>
                <a:off x="6242050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Gerade Verbindung 74"/>
              <p:cNvCxnSpPr/>
              <p:nvPr userDrawn="1"/>
            </p:nvCxnSpPr>
            <p:spPr bwMode="auto">
              <a:xfrm>
                <a:off x="8835479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 Verbindung 75"/>
              <p:cNvCxnSpPr/>
              <p:nvPr userDrawn="1"/>
            </p:nvCxnSpPr>
            <p:spPr bwMode="auto">
              <a:xfrm>
                <a:off x="11715750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 Verbindung 76"/>
              <p:cNvCxnSpPr/>
              <p:nvPr userDrawn="1"/>
            </p:nvCxnSpPr>
            <p:spPr bwMode="auto">
              <a:xfrm rot="5400000">
                <a:off x="12322800" y="242887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Gerade Verbindung 77"/>
              <p:cNvCxnSpPr/>
              <p:nvPr userDrawn="1"/>
            </p:nvCxnSpPr>
            <p:spPr bwMode="auto">
              <a:xfrm rot="5400000">
                <a:off x="12322800" y="891075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Gerade Verbindung 78"/>
              <p:cNvCxnSpPr/>
              <p:nvPr userDrawn="1"/>
            </p:nvCxnSpPr>
            <p:spPr bwMode="auto">
              <a:xfrm rot="5400000">
                <a:off x="12322800" y="36252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Gerade Verbindung 79"/>
              <p:cNvCxnSpPr/>
              <p:nvPr userDrawn="1"/>
            </p:nvCxnSpPr>
            <p:spPr bwMode="auto">
              <a:xfrm rot="5400000">
                <a:off x="12322800" y="3765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Gerade Verbindung 80"/>
              <p:cNvCxnSpPr/>
              <p:nvPr userDrawn="1"/>
            </p:nvCxnSpPr>
            <p:spPr bwMode="auto">
              <a:xfrm>
                <a:off x="627063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Gerade Verbindung 81"/>
              <p:cNvCxnSpPr/>
              <p:nvPr userDrawn="1"/>
            </p:nvCxnSpPr>
            <p:spPr bwMode="auto">
              <a:xfrm>
                <a:off x="6099175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Gerade Verbindung 82"/>
              <p:cNvCxnSpPr/>
              <p:nvPr userDrawn="1"/>
            </p:nvCxnSpPr>
            <p:spPr bwMode="auto">
              <a:xfrm>
                <a:off x="6242050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Gerade Verbindung 83"/>
              <p:cNvCxnSpPr/>
              <p:nvPr userDrawn="1"/>
            </p:nvCxnSpPr>
            <p:spPr bwMode="auto">
              <a:xfrm>
                <a:off x="8835479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Gerade Verbindung 84"/>
              <p:cNvCxnSpPr/>
              <p:nvPr userDrawn="1"/>
            </p:nvCxnSpPr>
            <p:spPr bwMode="auto">
              <a:xfrm>
                <a:off x="11715750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Gerade Verbindung 85"/>
              <p:cNvCxnSpPr/>
              <p:nvPr userDrawn="1"/>
            </p:nvCxnSpPr>
            <p:spPr bwMode="auto">
              <a:xfrm rot="5400000">
                <a:off x="-126000" y="242887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Gerade Verbindung 86"/>
              <p:cNvCxnSpPr/>
              <p:nvPr userDrawn="1"/>
            </p:nvCxnSpPr>
            <p:spPr bwMode="auto">
              <a:xfrm rot="5400000">
                <a:off x="-126000" y="891075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Gerade Verbindung 87"/>
              <p:cNvCxnSpPr/>
              <p:nvPr userDrawn="1"/>
            </p:nvCxnSpPr>
            <p:spPr bwMode="auto">
              <a:xfrm rot="5400000">
                <a:off x="-126000" y="36252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Gerade Verbindung 88"/>
              <p:cNvCxnSpPr/>
              <p:nvPr userDrawn="1"/>
            </p:nvCxnSpPr>
            <p:spPr bwMode="auto">
              <a:xfrm rot="5400000">
                <a:off x="-126000" y="3765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3" name="Gruppieren 32"/>
            <p:cNvGrpSpPr/>
            <p:nvPr userDrawn="1"/>
          </p:nvGrpSpPr>
          <p:grpSpPr>
            <a:xfrm>
              <a:off x="4227513" y="-216000"/>
              <a:ext cx="142875" cy="180000"/>
              <a:chOff x="6251575" y="-63600"/>
              <a:chExt cx="142875" cy="180000"/>
            </a:xfrm>
          </p:grpSpPr>
          <p:cxnSp>
            <p:nvCxnSpPr>
              <p:cNvPr id="70" name="Gerade Verbindung 69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Gerade Verbindung 70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7" name="Gruppieren 56"/>
            <p:cNvGrpSpPr/>
            <p:nvPr userDrawn="1"/>
          </p:nvGrpSpPr>
          <p:grpSpPr>
            <a:xfrm>
              <a:off x="4227513" y="6894000"/>
              <a:ext cx="142875" cy="180000"/>
              <a:chOff x="6251575" y="-63600"/>
              <a:chExt cx="142875" cy="180000"/>
            </a:xfrm>
          </p:grpSpPr>
          <p:cxnSp>
            <p:nvCxnSpPr>
              <p:cNvPr id="68" name="Gerade Verbindung 67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Gerade Verbindung 68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8" name="Gruppieren 57"/>
            <p:cNvGrpSpPr/>
            <p:nvPr userDrawn="1"/>
          </p:nvGrpSpPr>
          <p:grpSpPr>
            <a:xfrm>
              <a:off x="7970838" y="-216000"/>
              <a:ext cx="142875" cy="180000"/>
              <a:chOff x="6251575" y="-63600"/>
              <a:chExt cx="142875" cy="180000"/>
            </a:xfrm>
          </p:grpSpPr>
          <p:cxnSp>
            <p:nvCxnSpPr>
              <p:cNvPr id="66" name="Gerade Verbindung 65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Gerade Verbindung 66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9" name="Gruppieren 58"/>
            <p:cNvGrpSpPr/>
            <p:nvPr userDrawn="1"/>
          </p:nvGrpSpPr>
          <p:grpSpPr>
            <a:xfrm>
              <a:off x="7970838" y="6894000"/>
              <a:ext cx="142875" cy="180000"/>
              <a:chOff x="6251575" y="-63600"/>
              <a:chExt cx="142875" cy="180000"/>
            </a:xfrm>
          </p:grpSpPr>
          <p:cxnSp>
            <p:nvCxnSpPr>
              <p:cNvPr id="64" name="Gerade Verbindung 63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Gerade Verbindung 64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81637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6768000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129294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15.09.2016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354539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412875"/>
            <a:ext cx="5472000" cy="2303463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60801"/>
            <a:ext cx="5472000" cy="2305049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00298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1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2971623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360045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12873"/>
            <a:ext cx="3600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12873"/>
            <a:ext cx="3600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100326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412877"/>
            <a:ext cx="5472112" cy="23034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412875"/>
            <a:ext cx="5472112" cy="230346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860801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860801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2703787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3807004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8208962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4138034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6768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4"/>
            <a:ext cx="1295999" cy="4752976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3608152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403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3"/>
            <a:ext cx="403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11413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fr-FR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197600"/>
            <a:ext cx="6480000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5750" y="324000"/>
            <a:ext cx="2160000" cy="913804"/>
          </a:xfrm>
          <a:prstGeom prst="rect">
            <a:avLst/>
          </a:prstGeom>
        </p:spPr>
      </p:pic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8428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URL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8428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</a:t>
            </a:r>
            <a:r>
              <a:rPr lang="de-DE" dirty="0" err="1" smtClean="0"/>
              <a:t>confidentiality</a:t>
            </a:r>
            <a:r>
              <a:rPr lang="de-DE" dirty="0" smtClean="0"/>
              <a:t> </a:t>
            </a:r>
            <a:r>
              <a:rPr lang="de-DE" dirty="0" err="1" smtClean="0"/>
              <a:t>note</a:t>
            </a:r>
            <a:endParaRPr lang="de-DE" dirty="0" smtClean="0"/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grpSp>
          <p:nvGrpSpPr>
            <p:cNvPr id="32" name="Gruppieren 31"/>
            <p:cNvGrpSpPr/>
            <p:nvPr userDrawn="1"/>
          </p:nvGrpSpPr>
          <p:grpSpPr>
            <a:xfrm>
              <a:off x="-216000" y="-216000"/>
              <a:ext cx="12628800" cy="7290000"/>
              <a:chOff x="-216000" y="-216000"/>
              <a:chExt cx="12628800" cy="7290000"/>
            </a:xfrm>
          </p:grpSpPr>
          <p:cxnSp>
            <p:nvCxnSpPr>
              <p:cNvPr id="72" name="Gerade Verbindung 71"/>
              <p:cNvCxnSpPr/>
              <p:nvPr userDrawn="1"/>
            </p:nvCxnSpPr>
            <p:spPr bwMode="auto">
              <a:xfrm>
                <a:off x="627063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Gerade Verbindung 72"/>
              <p:cNvCxnSpPr/>
              <p:nvPr userDrawn="1"/>
            </p:nvCxnSpPr>
            <p:spPr bwMode="auto">
              <a:xfrm>
                <a:off x="6099175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Gerade Verbindung 73"/>
              <p:cNvCxnSpPr/>
              <p:nvPr userDrawn="1"/>
            </p:nvCxnSpPr>
            <p:spPr bwMode="auto">
              <a:xfrm>
                <a:off x="6242050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Gerade Verbindung 74"/>
              <p:cNvCxnSpPr/>
              <p:nvPr userDrawn="1"/>
            </p:nvCxnSpPr>
            <p:spPr bwMode="auto">
              <a:xfrm>
                <a:off x="8835479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 Verbindung 75"/>
              <p:cNvCxnSpPr/>
              <p:nvPr userDrawn="1"/>
            </p:nvCxnSpPr>
            <p:spPr bwMode="auto">
              <a:xfrm>
                <a:off x="11715750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 Verbindung 76"/>
              <p:cNvCxnSpPr/>
              <p:nvPr userDrawn="1"/>
            </p:nvCxnSpPr>
            <p:spPr bwMode="auto">
              <a:xfrm rot="5400000">
                <a:off x="12322800" y="242887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Gerade Verbindung 77"/>
              <p:cNvCxnSpPr/>
              <p:nvPr userDrawn="1"/>
            </p:nvCxnSpPr>
            <p:spPr bwMode="auto">
              <a:xfrm rot="5400000">
                <a:off x="12322800" y="891075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Gerade Verbindung 78"/>
              <p:cNvCxnSpPr/>
              <p:nvPr userDrawn="1"/>
            </p:nvCxnSpPr>
            <p:spPr bwMode="auto">
              <a:xfrm rot="5400000">
                <a:off x="12322800" y="36252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Gerade Verbindung 79"/>
              <p:cNvCxnSpPr/>
              <p:nvPr userDrawn="1"/>
            </p:nvCxnSpPr>
            <p:spPr bwMode="auto">
              <a:xfrm rot="5400000">
                <a:off x="12322800" y="3765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Gerade Verbindung 80"/>
              <p:cNvCxnSpPr/>
              <p:nvPr userDrawn="1"/>
            </p:nvCxnSpPr>
            <p:spPr bwMode="auto">
              <a:xfrm>
                <a:off x="627063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Gerade Verbindung 81"/>
              <p:cNvCxnSpPr/>
              <p:nvPr userDrawn="1"/>
            </p:nvCxnSpPr>
            <p:spPr bwMode="auto">
              <a:xfrm>
                <a:off x="6099175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Gerade Verbindung 82"/>
              <p:cNvCxnSpPr/>
              <p:nvPr userDrawn="1"/>
            </p:nvCxnSpPr>
            <p:spPr bwMode="auto">
              <a:xfrm>
                <a:off x="6242050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Gerade Verbindung 83"/>
              <p:cNvCxnSpPr/>
              <p:nvPr userDrawn="1"/>
            </p:nvCxnSpPr>
            <p:spPr bwMode="auto">
              <a:xfrm>
                <a:off x="8835479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Gerade Verbindung 84"/>
              <p:cNvCxnSpPr/>
              <p:nvPr userDrawn="1"/>
            </p:nvCxnSpPr>
            <p:spPr bwMode="auto">
              <a:xfrm>
                <a:off x="11715750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Gerade Verbindung 85"/>
              <p:cNvCxnSpPr/>
              <p:nvPr userDrawn="1"/>
            </p:nvCxnSpPr>
            <p:spPr bwMode="auto">
              <a:xfrm rot="5400000">
                <a:off x="-126000" y="242887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Gerade Verbindung 86"/>
              <p:cNvCxnSpPr/>
              <p:nvPr userDrawn="1"/>
            </p:nvCxnSpPr>
            <p:spPr bwMode="auto">
              <a:xfrm rot="5400000">
                <a:off x="-126000" y="891075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Gerade Verbindung 87"/>
              <p:cNvCxnSpPr/>
              <p:nvPr userDrawn="1"/>
            </p:nvCxnSpPr>
            <p:spPr bwMode="auto">
              <a:xfrm rot="5400000">
                <a:off x="-126000" y="36252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Gerade Verbindung 88"/>
              <p:cNvCxnSpPr/>
              <p:nvPr userDrawn="1"/>
            </p:nvCxnSpPr>
            <p:spPr bwMode="auto">
              <a:xfrm rot="5400000">
                <a:off x="-126000" y="3765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6" name="Gruppieren 55"/>
            <p:cNvGrpSpPr/>
            <p:nvPr userDrawn="1"/>
          </p:nvGrpSpPr>
          <p:grpSpPr>
            <a:xfrm>
              <a:off x="4227513" y="-216000"/>
              <a:ext cx="142875" cy="180000"/>
              <a:chOff x="6251575" y="-63600"/>
              <a:chExt cx="142875" cy="180000"/>
            </a:xfrm>
          </p:grpSpPr>
          <p:cxnSp>
            <p:nvCxnSpPr>
              <p:cNvPr id="70" name="Gerade Verbindung 69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Gerade Verbindung 70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7" name="Gruppieren 56"/>
            <p:cNvGrpSpPr/>
            <p:nvPr userDrawn="1"/>
          </p:nvGrpSpPr>
          <p:grpSpPr>
            <a:xfrm>
              <a:off x="4227513" y="6894000"/>
              <a:ext cx="142875" cy="180000"/>
              <a:chOff x="6251575" y="-63600"/>
              <a:chExt cx="142875" cy="180000"/>
            </a:xfrm>
          </p:grpSpPr>
          <p:cxnSp>
            <p:nvCxnSpPr>
              <p:cNvPr id="68" name="Gerade Verbindung 67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Gerade Verbindung 68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8" name="Gruppieren 57"/>
            <p:cNvGrpSpPr/>
            <p:nvPr userDrawn="1"/>
          </p:nvGrpSpPr>
          <p:grpSpPr>
            <a:xfrm>
              <a:off x="7970838" y="-216000"/>
              <a:ext cx="142875" cy="180000"/>
              <a:chOff x="6251575" y="-63600"/>
              <a:chExt cx="142875" cy="180000"/>
            </a:xfrm>
          </p:grpSpPr>
          <p:cxnSp>
            <p:nvCxnSpPr>
              <p:cNvPr id="66" name="Gerade Verbindung 65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Gerade Verbindung 66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9" name="Gruppieren 58"/>
            <p:cNvGrpSpPr/>
            <p:nvPr userDrawn="1"/>
          </p:nvGrpSpPr>
          <p:grpSpPr>
            <a:xfrm>
              <a:off x="7970838" y="6894000"/>
              <a:ext cx="142875" cy="180000"/>
              <a:chOff x="6251575" y="-63600"/>
              <a:chExt cx="142875" cy="180000"/>
            </a:xfrm>
          </p:grpSpPr>
          <p:cxnSp>
            <p:nvCxnSpPr>
              <p:cNvPr id="64" name="Gerade Verbindung 63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Gerade Verbindung 64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258577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259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3"/>
            <a:ext cx="2736775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3"/>
            <a:ext cx="2592387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550146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1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4"/>
            <a:ext cx="1295999" cy="4752978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2055890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7"/>
            <a:ext cx="4032000" cy="2303462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12875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4171778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en-US" dirty="0" smtClean="0"/>
              <a:t> </a:t>
            </a:r>
            <a:fld id="{99E26495-FA13-4534-B451-FB78AC0E31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910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Rectangle 2 Id5"/>
          <p:cNvSpPr/>
          <p:nvPr userDrawn="1">
            <p:custDataLst>
              <p:tags r:id="rId1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799"/>
            <a:ext cx="4514400" cy="4751051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de-DE" dirty="0" smtClean="0"/>
              <a:t>15.09.2016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787200" y="6598800"/>
            <a:ext cx="8409600" cy="259200"/>
          </a:xfrm>
        </p:spPr>
        <p:txBody>
          <a:bodyPr/>
          <a:lstStyle/>
          <a:p>
            <a:r>
              <a:rPr lang="de-DE" dirty="0" smtClean="0"/>
              <a:t>Alexander Nuzhdin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89247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0" y="1412875"/>
            <a:ext cx="4514400" cy="4752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fr-FR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Rectangle 2 Id5"/>
          <p:cNvSpPr/>
          <p:nvPr userDrawn="1">
            <p:custDataLst>
              <p:tags r:id="rId1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658996" y="1412873"/>
            <a:ext cx="7539354" cy="4752977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0400" y="324000"/>
            <a:ext cx="1584000" cy="670123"/>
          </a:xfrm>
          <a:prstGeom prst="rect">
            <a:avLst/>
          </a:prstGeom>
        </p:spPr>
      </p:pic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2875"/>
            <a:ext cx="4514400" cy="4752975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ru-RU" dirty="0" smtClean="0"/>
              <a:t>15.09.2016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ru-RU" dirty="0" smtClean="0"/>
              <a:t>Стр.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781836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4"/>
            <a:ext cx="3887914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4"/>
            <a:ext cx="7539355" cy="4752976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ru-RU" dirty="0" smtClean="0"/>
              <a:t>15.09.2016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3610331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15.09.2016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233059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2876"/>
            <a:ext cx="12196800" cy="4752974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 smtClean="0"/>
              <a:t>15.09.2016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15481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4800"/>
            <a:ext cx="12196800" cy="54432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2557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8208962" cy="4752976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15.09.2016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Автомобильная промышленность и решения в России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de-DE" dirty="0" smtClean="0"/>
              <a:t> </a:t>
            </a:r>
            <a:fld id="{99E26495-FA13-4534-B451-FB78AC0E3177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219860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9" Type="http://schemas.openxmlformats.org/officeDocument/2006/relationships/tags" Target="../tags/tag1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1.xml"/><Relationship Id="rId42" Type="http://schemas.openxmlformats.org/officeDocument/2006/relationships/tags" Target="../tags/tag19.xml"/><Relationship Id="rId47" Type="http://schemas.openxmlformats.org/officeDocument/2006/relationships/tags" Target="../tags/tag24.xml"/><Relationship Id="rId50" Type="http://schemas.openxmlformats.org/officeDocument/2006/relationships/tags" Target="../tags/tag27.xml"/><Relationship Id="rId55" Type="http://schemas.openxmlformats.org/officeDocument/2006/relationships/tags" Target="../tags/tag3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33" Type="http://schemas.openxmlformats.org/officeDocument/2006/relationships/tags" Target="../tags/tag10.xml"/><Relationship Id="rId38" Type="http://schemas.openxmlformats.org/officeDocument/2006/relationships/tags" Target="../tags/tag15.xml"/><Relationship Id="rId46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6.xml"/><Relationship Id="rId41" Type="http://schemas.openxmlformats.org/officeDocument/2006/relationships/tags" Target="../tags/tag18.xml"/><Relationship Id="rId54" Type="http://schemas.openxmlformats.org/officeDocument/2006/relationships/tags" Target="../tags/tag3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32" Type="http://schemas.openxmlformats.org/officeDocument/2006/relationships/tags" Target="../tags/tag9.xml"/><Relationship Id="rId37" Type="http://schemas.openxmlformats.org/officeDocument/2006/relationships/tags" Target="../tags/tag14.xml"/><Relationship Id="rId40" Type="http://schemas.openxmlformats.org/officeDocument/2006/relationships/tags" Target="../tags/tag17.xml"/><Relationship Id="rId45" Type="http://schemas.openxmlformats.org/officeDocument/2006/relationships/tags" Target="../tags/tag22.xml"/><Relationship Id="rId53" Type="http://schemas.openxmlformats.org/officeDocument/2006/relationships/tags" Target="../tags/tag3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5.xml"/><Relationship Id="rId36" Type="http://schemas.openxmlformats.org/officeDocument/2006/relationships/tags" Target="../tags/tag13.xml"/><Relationship Id="rId49" Type="http://schemas.openxmlformats.org/officeDocument/2006/relationships/tags" Target="../tags/tag2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8.xml"/><Relationship Id="rId44" Type="http://schemas.openxmlformats.org/officeDocument/2006/relationships/tags" Target="../tags/tag21.xml"/><Relationship Id="rId52" Type="http://schemas.openxmlformats.org/officeDocument/2006/relationships/tags" Target="../tags/tag2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Relationship Id="rId30" Type="http://schemas.openxmlformats.org/officeDocument/2006/relationships/tags" Target="../tags/tag7.xml"/><Relationship Id="rId35" Type="http://schemas.openxmlformats.org/officeDocument/2006/relationships/tags" Target="../tags/tag12.xml"/><Relationship Id="rId43" Type="http://schemas.openxmlformats.org/officeDocument/2006/relationships/tags" Target="../tags/tag20.xml"/><Relationship Id="rId48" Type="http://schemas.openxmlformats.org/officeDocument/2006/relationships/tags" Target="../tags/tag25.xml"/><Relationship Id="rId56" Type="http://schemas.openxmlformats.org/officeDocument/2006/relationships/image" Target="../media/image1.wmf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ieren 66"/>
          <p:cNvGrpSpPr/>
          <p:nvPr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grpSp>
          <p:nvGrpSpPr>
            <p:cNvPr id="68" name="Gruppieren 67"/>
            <p:cNvGrpSpPr/>
            <p:nvPr userDrawn="1"/>
          </p:nvGrpSpPr>
          <p:grpSpPr>
            <a:xfrm>
              <a:off x="-216000" y="-216000"/>
              <a:ext cx="12628800" cy="7290000"/>
              <a:chOff x="-216000" y="-216000"/>
              <a:chExt cx="12628800" cy="7290000"/>
            </a:xfrm>
          </p:grpSpPr>
          <p:cxnSp>
            <p:nvCxnSpPr>
              <p:cNvPr id="85" name="Gerade Verbindung 84"/>
              <p:cNvCxnSpPr/>
              <p:nvPr userDrawn="1"/>
            </p:nvCxnSpPr>
            <p:spPr bwMode="auto">
              <a:xfrm>
                <a:off x="627063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Gerade Verbindung 85"/>
              <p:cNvCxnSpPr/>
              <p:nvPr userDrawn="1"/>
            </p:nvCxnSpPr>
            <p:spPr bwMode="auto">
              <a:xfrm>
                <a:off x="6099175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Gerade Verbindung 86"/>
              <p:cNvCxnSpPr/>
              <p:nvPr userDrawn="1"/>
            </p:nvCxnSpPr>
            <p:spPr bwMode="auto">
              <a:xfrm>
                <a:off x="6242050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Gerade Verbindung 87"/>
              <p:cNvCxnSpPr/>
              <p:nvPr userDrawn="1"/>
            </p:nvCxnSpPr>
            <p:spPr bwMode="auto">
              <a:xfrm>
                <a:off x="8835479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Gerade Verbindung 88"/>
              <p:cNvCxnSpPr/>
              <p:nvPr userDrawn="1"/>
            </p:nvCxnSpPr>
            <p:spPr bwMode="auto">
              <a:xfrm>
                <a:off x="11715750" y="-216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Gerade Verbindung 89"/>
              <p:cNvCxnSpPr/>
              <p:nvPr userDrawn="1"/>
            </p:nvCxnSpPr>
            <p:spPr bwMode="auto">
              <a:xfrm rot="5400000">
                <a:off x="12322800" y="242887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 Verbindung 90"/>
              <p:cNvCxnSpPr/>
              <p:nvPr userDrawn="1"/>
            </p:nvCxnSpPr>
            <p:spPr bwMode="auto">
              <a:xfrm rot="5400000">
                <a:off x="12322800" y="891075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 Verbindung 91"/>
              <p:cNvCxnSpPr/>
              <p:nvPr userDrawn="1"/>
            </p:nvCxnSpPr>
            <p:spPr bwMode="auto">
              <a:xfrm rot="5400000">
                <a:off x="12322800" y="36252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 Verbindung 92"/>
              <p:cNvCxnSpPr/>
              <p:nvPr userDrawn="1"/>
            </p:nvCxnSpPr>
            <p:spPr bwMode="auto">
              <a:xfrm rot="5400000">
                <a:off x="12322800" y="3765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 Verbindung 93"/>
              <p:cNvCxnSpPr/>
              <p:nvPr userDrawn="1"/>
            </p:nvCxnSpPr>
            <p:spPr bwMode="auto">
              <a:xfrm>
                <a:off x="627063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 Verbindung 94"/>
              <p:cNvCxnSpPr/>
              <p:nvPr userDrawn="1"/>
            </p:nvCxnSpPr>
            <p:spPr bwMode="auto">
              <a:xfrm>
                <a:off x="6099175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Gerade Verbindung 95"/>
              <p:cNvCxnSpPr/>
              <p:nvPr userDrawn="1"/>
            </p:nvCxnSpPr>
            <p:spPr bwMode="auto">
              <a:xfrm>
                <a:off x="6242050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Gerade Verbindung 96"/>
              <p:cNvCxnSpPr/>
              <p:nvPr userDrawn="1"/>
            </p:nvCxnSpPr>
            <p:spPr bwMode="auto">
              <a:xfrm>
                <a:off x="8835479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Gerade Verbindung 97"/>
              <p:cNvCxnSpPr/>
              <p:nvPr userDrawn="1"/>
            </p:nvCxnSpPr>
            <p:spPr bwMode="auto">
              <a:xfrm>
                <a:off x="11715750" y="68940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Gerade Verbindung 98"/>
              <p:cNvCxnSpPr/>
              <p:nvPr userDrawn="1"/>
            </p:nvCxnSpPr>
            <p:spPr bwMode="auto">
              <a:xfrm rot="5400000">
                <a:off x="-126000" y="242887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Gerade Verbindung 99"/>
              <p:cNvCxnSpPr/>
              <p:nvPr userDrawn="1"/>
            </p:nvCxnSpPr>
            <p:spPr bwMode="auto">
              <a:xfrm rot="5400000">
                <a:off x="-126000" y="891075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Gerade Verbindung 100"/>
              <p:cNvCxnSpPr/>
              <p:nvPr userDrawn="1"/>
            </p:nvCxnSpPr>
            <p:spPr bwMode="auto">
              <a:xfrm rot="5400000">
                <a:off x="-126000" y="36252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Gerade Verbindung 101"/>
              <p:cNvCxnSpPr/>
              <p:nvPr userDrawn="1"/>
            </p:nvCxnSpPr>
            <p:spPr bwMode="auto">
              <a:xfrm rot="5400000">
                <a:off x="-126000" y="3765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9" name="Gruppieren 68"/>
            <p:cNvGrpSpPr/>
            <p:nvPr userDrawn="1"/>
          </p:nvGrpSpPr>
          <p:grpSpPr>
            <a:xfrm>
              <a:off x="4227513" y="-216000"/>
              <a:ext cx="142875" cy="180000"/>
              <a:chOff x="6251575" y="-63600"/>
              <a:chExt cx="142875" cy="180000"/>
            </a:xfrm>
          </p:grpSpPr>
          <p:cxnSp>
            <p:nvCxnSpPr>
              <p:cNvPr id="83" name="Gerade Verbindung 82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Gerade Verbindung 83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0" name="Gruppieren 69"/>
            <p:cNvGrpSpPr/>
            <p:nvPr userDrawn="1"/>
          </p:nvGrpSpPr>
          <p:grpSpPr>
            <a:xfrm>
              <a:off x="4227513" y="6894000"/>
              <a:ext cx="142875" cy="180000"/>
              <a:chOff x="6251575" y="-63600"/>
              <a:chExt cx="142875" cy="180000"/>
            </a:xfrm>
          </p:grpSpPr>
          <p:cxnSp>
            <p:nvCxnSpPr>
              <p:cNvPr id="81" name="Gerade Verbindung 80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Gerade Verbindung 81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1" name="Gruppieren 70"/>
            <p:cNvGrpSpPr/>
            <p:nvPr userDrawn="1"/>
          </p:nvGrpSpPr>
          <p:grpSpPr>
            <a:xfrm>
              <a:off x="7970838" y="-216000"/>
              <a:ext cx="142875" cy="180000"/>
              <a:chOff x="6251575" y="-63600"/>
              <a:chExt cx="142875" cy="180000"/>
            </a:xfrm>
          </p:grpSpPr>
          <p:cxnSp>
            <p:nvCxnSpPr>
              <p:cNvPr id="79" name="Gerade Verbindung 78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Gerade Verbindung 79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2" name="Gruppieren 71"/>
            <p:cNvGrpSpPr/>
            <p:nvPr userDrawn="1"/>
          </p:nvGrpSpPr>
          <p:grpSpPr>
            <a:xfrm>
              <a:off x="7970838" y="6894000"/>
              <a:ext cx="142875" cy="180000"/>
              <a:chOff x="6251575" y="-63600"/>
              <a:chExt cx="142875" cy="180000"/>
            </a:xfrm>
          </p:grpSpPr>
          <p:cxnSp>
            <p:nvCxnSpPr>
              <p:cNvPr id="77" name="Gerade Verbindung 76"/>
              <p:cNvCxnSpPr/>
              <p:nvPr userDrawn="1"/>
            </p:nvCxnSpPr>
            <p:spPr bwMode="auto">
              <a:xfrm>
                <a:off x="6251575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Gerade Verbindung 77"/>
              <p:cNvCxnSpPr/>
              <p:nvPr userDrawn="1"/>
            </p:nvCxnSpPr>
            <p:spPr bwMode="auto">
              <a:xfrm>
                <a:off x="6394450" y="-63600"/>
                <a:ext cx="0" cy="180000"/>
              </a:xfrm>
              <a:prstGeom prst="line">
                <a:avLst/>
              </a:prstGeom>
              <a:solidFill>
                <a:schemeClr val="tx2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cdtRectangle 12 Id15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0" y="0"/>
            <a:ext cx="12198350" cy="12684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26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27"/>
            </p:custDataLst>
          </p:nvPr>
        </p:nvSpPr>
        <p:spPr bwMode="auto">
          <a:xfrm>
            <a:off x="627063" y="1412873"/>
            <a:ext cx="8208962" cy="475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2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2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3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3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10130916" y="324000"/>
            <a:ext cx="1584834" cy="67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cdtText Box 133 Id16"/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ru-RU" sz="1000" b="1" dirty="0" smtClean="0">
                <a:solidFill>
                  <a:srgbClr val="879BAA"/>
                </a:solidFill>
              </a:rPr>
              <a:t>Для</a:t>
            </a:r>
            <a:r>
              <a:rPr lang="ru-RU" sz="1000" b="1" baseline="0" dirty="0" smtClean="0">
                <a:solidFill>
                  <a:srgbClr val="879BAA"/>
                </a:solidFill>
              </a:rPr>
              <a:t> свободного использования </a:t>
            </a:r>
            <a:r>
              <a:rPr lang="en-US" sz="1000" b="1" dirty="0" smtClean="0">
                <a:solidFill>
                  <a:srgbClr val="879BAA"/>
                </a:solidFill>
              </a:rPr>
              <a:t>© </a:t>
            </a:r>
            <a:r>
              <a:rPr lang="ru-RU" sz="1000" b="1" kern="1200" baseline="0" noProof="0" dirty="0" smtClean="0">
                <a:solidFill>
                  <a:srgbClr val="879BAA"/>
                </a:solidFill>
                <a:latin typeface="Arial" pitchFamily="34" charset="0"/>
                <a:ea typeface="ＭＳ Ｐゴシック" charset="-128"/>
                <a:cs typeface="+mn-cs"/>
              </a:rPr>
              <a:t>ООО Сименс</a:t>
            </a:r>
            <a:r>
              <a:rPr lang="en-US" sz="1000" b="1" kern="1200" baseline="0" noProof="0" dirty="0" smtClean="0">
                <a:solidFill>
                  <a:srgbClr val="879BAA"/>
                </a:solidFill>
                <a:latin typeface="Arial" pitchFamily="34" charset="0"/>
                <a:ea typeface="ＭＳ Ｐゴシック" charset="-128"/>
                <a:cs typeface="+mn-cs"/>
              </a:rPr>
              <a:t> </a:t>
            </a:r>
            <a:r>
              <a:rPr lang="en-US" sz="1000" b="1" kern="1200" baseline="0" dirty="0" smtClean="0">
                <a:solidFill>
                  <a:srgbClr val="879BAA"/>
                </a:solidFill>
                <a:latin typeface="Arial" pitchFamily="34" charset="0"/>
                <a:ea typeface="ＭＳ Ｐゴシック" charset="-128"/>
                <a:cs typeface="+mn-cs"/>
              </a:rPr>
              <a:t>2017</a:t>
            </a:r>
            <a:endParaRPr lang="en-US" sz="1000" b="1" kern="1200" baseline="0" dirty="0">
              <a:solidFill>
                <a:srgbClr val="879BAA"/>
              </a:solidFill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66" name="p4pp footer - cdtTextBox 13 Id19" hidden="1"/>
          <p:cNvSpPr txBox="1"/>
          <p:nvPr>
            <p:custDataLst>
              <p:tags r:id="rId52"/>
            </p:custDataLst>
          </p:nvPr>
        </p:nvSpPr>
        <p:spPr>
          <a:xfrm>
            <a:off x="3787765" y="6597650"/>
            <a:ext cx="8410584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Author / Department</a:t>
            </a:r>
          </a:p>
        </p:txBody>
      </p:sp>
      <p:sp>
        <p:nvSpPr>
          <p:cNvPr id="64" name="p4pp date - cdtTextBox 12 Id17" hidden="1"/>
          <p:cNvSpPr txBox="1"/>
          <p:nvPr>
            <p:custDataLst>
              <p:tags r:id="rId53"/>
            </p:custDataLst>
          </p:nvPr>
        </p:nvSpPr>
        <p:spPr>
          <a:xfrm>
            <a:off x="0" y="6597650"/>
            <a:ext cx="3932230" cy="260350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XX.XX.20XX</a:t>
            </a:r>
          </a:p>
        </p:txBody>
      </p:sp>
      <p:sp>
        <p:nvSpPr>
          <p:cNvPr id="65" name="p4pp page - cdtTextBox 11 Id18" hidden="1"/>
          <p:cNvSpPr txBox="1"/>
          <p:nvPr>
            <p:custDataLst>
              <p:tags r:id="rId54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000" noProof="0" dirty="0" smtClean="0">
                <a:solidFill>
                  <a:srgbClr val="000000"/>
                </a:solidFill>
              </a:rPr>
              <a:t>Стр.</a:t>
            </a:r>
            <a:r>
              <a:rPr lang="en-US" sz="1000" noProof="0" dirty="0" smtClean="0">
                <a:solidFill>
                  <a:srgbClr val="000000"/>
                </a:solidFill>
              </a:rPr>
              <a:t> </a:t>
            </a:r>
            <a:fld id="{91E7552C-A157-4A4F-8E99-698C0325FC94}" type="slidenum">
              <a:rPr lang="en-US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en-US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3787200" y="6598800"/>
            <a:ext cx="8409600" cy="259200"/>
          </a:xfrm>
          <a:prstGeom prst="rect">
            <a:avLst/>
          </a:prstGeom>
        </p:spPr>
        <p:txBody>
          <a:bodyPr vert="horz" lIns="0" tIns="0" rIns="482400" bIns="11520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Автомобильная промышленность и решения в России</a:t>
            </a:r>
            <a:endParaRPr lang="en-US" dirty="0"/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0" y="6598800"/>
            <a:ext cx="3931200" cy="259200"/>
          </a:xfrm>
          <a:prstGeom prst="rect">
            <a:avLst/>
          </a:prstGeom>
        </p:spPr>
        <p:txBody>
          <a:bodyPr vert="horz" lIns="1908000" tIns="0" rIns="0" bIns="11520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15.09.2016</a:t>
            </a:r>
            <a:endParaRPr lang="en-US" dirty="0"/>
          </a:p>
        </p:txBody>
      </p:sp>
      <p:sp>
        <p:nvSpPr>
          <p:cNvPr id="6" name="page"/>
          <p:cNvSpPr>
            <a:spLocks noGrp="1"/>
          </p:cNvSpPr>
          <p:nvPr>
            <p:ph type="sldNum" sz="quarter" idx="4"/>
          </p:nvPr>
        </p:nvSpPr>
        <p:spPr>
          <a:xfrm>
            <a:off x="0" y="6598800"/>
            <a:ext cx="1764000" cy="259200"/>
          </a:xfrm>
          <a:prstGeom prst="rect">
            <a:avLst/>
          </a:prstGeom>
        </p:spPr>
        <p:txBody>
          <a:bodyPr vert="horz" lIns="626400" tIns="0" rIns="0" bIns="115200" rtlCol="0" anchor="t" anchorCtr="0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Стр. </a:t>
            </a:r>
            <a:fld id="{99E26495-FA13-4534-B451-FB78AC0E31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empower - DO NOT DELETE!!!" hidden="1"/>
          <p:cNvSpPr/>
          <p:nvPr>
            <p:custDataLst>
              <p:tags r:id="rId55"/>
            </p:custDataLst>
          </p:nvPr>
        </p:nvSpPr>
        <p:spPr bwMode="auto">
          <a:xfrm>
            <a:off x="-1270000" y="-1270000"/>
            <a:ext cx="0" cy="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34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dk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2.wmf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source=images&amp;cd=&amp;cad=rja&amp;uact=8&amp;ved=0ahUKEwiVgfTv2I_SAhVD7RQKHZ8bCtYQjRwIBw&amp;url=http://autoworks.com.ua/setevye-resheniya/as-interface/&amp;bvm=bv.146786187,bs.1,d.bGs&amp;psig=AFQjCNFLIjxPI4TDI2ayb_9ZKocALT1wFQ&amp;ust=1487165363163339" TargetMode="Externa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8.png"/><Relationship Id="rId11" Type="http://schemas.openxmlformats.org/officeDocument/2006/relationships/hyperlink" Target="https://www.google.ru/url?sa=i&amp;rct=j&amp;q=&amp;esrc=s&amp;source=images&amp;cd=&amp;cad=rja&amp;uact=8&amp;ved=0ahUKEwim5tjju5DSAhXjJZoKHQCvBP8QjRwIBw&amp;url=https://www.energyavenue.com/products/LED-Wall-Washers-Strip-Lighting/&amp;bvm=bv.146786187,d.bGs&amp;psig=AFQjCNGuJk-OJ_1oAY-8ZRfhhIa-ohZhAg&amp;ust=1487191918634110" TargetMode="External"/><Relationship Id="rId5" Type="http://schemas.openxmlformats.org/officeDocument/2006/relationships/hyperlink" Target="http://www.siemens.com/sinamics-g110d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siemens.com/sinamics-v20" TargetMode="Externa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ru/url?sa=i&amp;rct=j&amp;q=&amp;esrc=s&amp;source=images&amp;cd=&amp;cad=rja&amp;uact=8&amp;ved=0ahUKEwim5tjju5DSAhXjJZoKHQCvBP8QjRwIBw&amp;url=https://www.energyavenue.com/products/LED-Wall-Washers-Strip-Lighting/&amp;bvm=bv.146786187,d.bGs&amp;psig=AFQjCNGuJk-OJ_1oAY-8ZRfhhIa-ohZhAg&amp;ust=1487191918634110" TargetMode="External"/><Relationship Id="rId13" Type="http://schemas.openxmlformats.org/officeDocument/2006/relationships/image" Target="../media/image23.jpeg"/><Relationship Id="rId3" Type="http://schemas.openxmlformats.org/officeDocument/2006/relationships/hyperlink" Target="http://www.siemens.com/sinamics-g120d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22.jpeg"/><Relationship Id="rId2" Type="http://schemas.openxmlformats.org/officeDocument/2006/relationships/hyperlink" Target="http://www.siemens.com/sinamics-v2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0" Type="http://schemas.openxmlformats.org/officeDocument/2006/relationships/image" Target="../media/image16.jpeg"/><Relationship Id="rId4" Type="http://schemas.openxmlformats.org/officeDocument/2006/relationships/image" Target="../media/image32.png"/><Relationship Id="rId9" Type="http://schemas.openxmlformats.org/officeDocument/2006/relationships/image" Target="../media/image31.png"/><Relationship Id="rId1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jpeg"/><Relationship Id="rId3" Type="http://schemas.openxmlformats.org/officeDocument/2006/relationships/hyperlink" Target="http://www.siemens.com/sinamics-s110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image" Target="../media/image24.jpeg"/><Relationship Id="rId2" Type="http://schemas.openxmlformats.org/officeDocument/2006/relationships/hyperlink" Target="http://www.siemens.com/sinamics-v20" TargetMode="Externa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5" Type="http://schemas.openxmlformats.org/officeDocument/2006/relationships/image" Target="../media/image22.jpeg"/><Relationship Id="rId10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5.png"/><Relationship Id="rId1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jpeg"/><Relationship Id="rId18" Type="http://schemas.openxmlformats.org/officeDocument/2006/relationships/image" Target="../media/image31.png"/><Relationship Id="rId3" Type="http://schemas.openxmlformats.org/officeDocument/2006/relationships/hyperlink" Target="http://www.siemens.com/sinamics-s120m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17" Type="http://schemas.openxmlformats.org/officeDocument/2006/relationships/hyperlink" Target="https://www.google.ru/url?sa=i&amp;rct=j&amp;q=&amp;esrc=s&amp;source=images&amp;cd=&amp;cad=rja&amp;uact=8&amp;ved=0ahUKEwim5tjju5DSAhXjJZoKHQCvBP8QjRwIBw&amp;url=https://www.energyavenue.com/products/LED-Wall-Washers-Strip-Lighting/&amp;bvm=bv.146786187,d.bGs&amp;psig=AFQjCNGuJk-OJ_1oAY-8ZRfhhIa-ohZhAg&amp;ust=1487191918634110" TargetMode="External"/><Relationship Id="rId2" Type="http://schemas.openxmlformats.org/officeDocument/2006/relationships/hyperlink" Target="http://www.siemens.com/sinamics-v20" TargetMode="Externa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5" Type="http://schemas.openxmlformats.org/officeDocument/2006/relationships/image" Target="../media/image23.jpeg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5.png"/><Relationship Id="rId1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jpeg"/><Relationship Id="rId3" Type="http://schemas.openxmlformats.org/officeDocument/2006/relationships/hyperlink" Target="SINAMICS%20S120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image" Target="../media/image24.jpeg"/><Relationship Id="rId2" Type="http://schemas.openxmlformats.org/officeDocument/2006/relationships/hyperlink" Target="http://www.siemens.com/sinamics-v20" TargetMode="Externa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5" Type="http://schemas.openxmlformats.org/officeDocument/2006/relationships/image" Target="../media/image22.jpe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5.png"/><Relationship Id="rId1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jpeg"/><Relationship Id="rId3" Type="http://schemas.openxmlformats.org/officeDocument/2006/relationships/hyperlink" Target="http://www.siemens.com/sinamics-s120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image" Target="../media/image24.jpeg"/><Relationship Id="rId2" Type="http://schemas.openxmlformats.org/officeDocument/2006/relationships/hyperlink" Target="http://www.siemens.com/sinamics-v20" TargetMode="Externa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5" Type="http://schemas.openxmlformats.org/officeDocument/2006/relationships/image" Target="../media/image22.jpe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5.png"/><Relationship Id="rId1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jpeg"/><Relationship Id="rId3" Type="http://schemas.openxmlformats.org/officeDocument/2006/relationships/hyperlink" Target="SINAMICS%20S120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image" Target="../media/image24.jpeg"/><Relationship Id="rId2" Type="http://schemas.openxmlformats.org/officeDocument/2006/relationships/hyperlink" Target="http://www.siemens.com/sinamics-v20" TargetMode="Externa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5" Type="http://schemas.openxmlformats.org/officeDocument/2006/relationships/image" Target="../media/image22.jpe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.png"/><Relationship Id="rId1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98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10" Type="http://schemas.openxmlformats.org/officeDocument/2006/relationships/image" Target="../media/image3.jpeg"/><Relationship Id="rId4" Type="http://schemas.openxmlformats.org/officeDocument/2006/relationships/tags" Target="../tags/tag99.xml"/><Relationship Id="rId9" Type="http://schemas.openxmlformats.org/officeDocument/2006/relationships/hyperlink" Target="mailto:icc.ru@siemens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siemens.com/sinamics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://www.siemens.com/sinamics-v2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emens.com/sinamics-g120" TargetMode="External"/><Relationship Id="rId2" Type="http://schemas.openxmlformats.org/officeDocument/2006/relationships/hyperlink" Target="http://www.siemens.com/sinamics-v20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siemens.com/sinamics-v20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siemens.com/sinamics-v90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://www.siemens.com/sinamics-v2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siemens.com/sinamics-g120c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hyperlink" Target="http://www.siemens.com/sinamics-v2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www.siemens.com/sinamics-g120p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hyperlink" Target="http://www.siemens.com/sinamics-v2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hyperlink" Target="http://www.google.ru/url?sa=i&amp;rct=j&amp;q=&amp;esrc=s&amp;source=images&amp;cd=&amp;cad=rja&amp;uact=8&amp;ved=0ahUKEwivgPPduJDSAhXMA5oKHXPeCewQjRwIBw&amp;url=http://www.reggiani.net/wall-and-ceiling-mounted-luminaires/family/cyl-light-ip&amp;bvm=bv.146786187,d.bGs&amp;psig=AFQjCNE0kOk2CyfC4SS9G2S5z7UiXG1rEg&amp;ust=1487191095611388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jpeg"/><Relationship Id="rId3" Type="http://schemas.openxmlformats.org/officeDocument/2006/relationships/hyperlink" Target="http://www.siemens.com/sinamics-g120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22.jpeg"/><Relationship Id="rId2" Type="http://schemas.openxmlformats.org/officeDocument/2006/relationships/hyperlink" Target="http://www.siemens.com/sinamics-v20" TargetMode="Externa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image" Target="../media/image17.png"/><Relationship Id="rId9" Type="http://schemas.openxmlformats.org/officeDocument/2006/relationships/image" Target="../media/image6.png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www.siemens.com/sinamics-g110m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siemens.com/sinamics-v2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achine building and plant engineer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1220109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063" y="3551272"/>
            <a:ext cx="6480000" cy="2186425"/>
          </a:xfrm>
        </p:spPr>
        <p:txBody>
          <a:bodyPr/>
          <a:lstStyle/>
          <a:p>
            <a:r>
              <a:rPr lang="en-US" dirty="0" smtClean="0"/>
              <a:t>SINAMICS.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600" dirty="0" smtClean="0"/>
              <a:t>Инновационные преобразователи частоты 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ru-RU" sz="1000" b="0" dirty="0"/>
              <a:t>для применения в машиностроении</a:t>
            </a:r>
            <a:endParaRPr lang="en-US" sz="2000" b="0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 smtClean="0"/>
              <a:t>siemens.com/</a:t>
            </a:r>
            <a:r>
              <a:rPr lang="en-US" dirty="0" err="1" smtClean="0"/>
              <a:t>sinamics</a:t>
            </a:r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7063" y="5842800"/>
            <a:ext cx="3671912" cy="324000"/>
          </a:xfrm>
        </p:spPr>
        <p:txBody>
          <a:bodyPr/>
          <a:lstStyle/>
          <a:p>
            <a:r>
              <a:rPr lang="ru-RU" dirty="0" smtClean="0"/>
              <a:t>Для свободного использования</a:t>
            </a:r>
            <a:r>
              <a:rPr lang="en-US" dirty="0" smtClean="0"/>
              <a:t> </a:t>
            </a:r>
            <a:r>
              <a:rPr lang="en-US" noProof="0" dirty="0" smtClean="0"/>
              <a:t>© </a:t>
            </a:r>
            <a:r>
              <a:rPr lang="ru-RU" noProof="0" dirty="0" smtClean="0"/>
              <a:t> ООО Сименс</a:t>
            </a:r>
            <a:r>
              <a:rPr lang="en-US" noProof="0" dirty="0" smtClean="0"/>
              <a:t> 2017</a:t>
            </a:r>
            <a:endParaRPr lang="en-US" noProof="0" dirty="0"/>
          </a:p>
        </p:txBody>
      </p:sp>
      <p:pic>
        <p:nvPicPr>
          <p:cNvPr id="7" name="Grafik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5750" y="324000"/>
            <a:ext cx="2160000" cy="913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781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G110D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4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5"/>
              </a:rPr>
              <a:t>www.siemens.com/sinamics-g110d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2" descr="D:\03.1-EoDB\d-Folien\G110D\SINAMICS G110D mit Handbedienung und Reparaturschalter, ohne Schmuck--P_SD01_XX_00153V.tif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57" t="15144" r="10768" b="13394"/>
          <a:stretch>
            <a:fillRect/>
          </a:stretch>
        </p:blipFill>
        <p:spPr bwMode="auto">
          <a:xfrm>
            <a:off x="646604" y="1628800"/>
            <a:ext cx="3508355" cy="17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03.1-EoDB\d-Folien\G110D\SINAMICS G110D mit Reparaturschalter, ohne Schmuck--P_SD01_XX_00155V.ti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5" t="11340" r="9833" b="14478"/>
          <a:stretch>
            <a:fillRect/>
          </a:stretch>
        </p:blipFill>
        <p:spPr bwMode="auto">
          <a:xfrm>
            <a:off x="709018" y="3573016"/>
            <a:ext cx="3431427" cy="17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Картинки по запросу AS-Interface pn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6567" y="5489310"/>
            <a:ext cx="1333500" cy="847726"/>
          </a:xfrm>
          <a:prstGeom prst="rect">
            <a:avLst/>
          </a:prstGeom>
          <a:noFill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Картинки по запросу IP65 png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48551" y="1306513"/>
            <a:ext cx="1047056" cy="104705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Децентрализованные преобразователи для простых задач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</a:t>
            </a:r>
            <a:r>
              <a:rPr lang="en-US" sz="1600" dirty="0" smtClean="0">
                <a:solidFill>
                  <a:schemeClr val="tx1"/>
                </a:solidFill>
              </a:rPr>
              <a:t>75</a:t>
            </a:r>
            <a:r>
              <a:rPr lang="ru-RU" sz="1600" dirty="0" smtClean="0">
                <a:solidFill>
                  <a:schemeClr val="tx1"/>
                </a:solidFill>
              </a:rPr>
              <a:t> до </a:t>
            </a:r>
            <a:r>
              <a:rPr lang="en-US" sz="1600" dirty="0" smtClean="0">
                <a:solidFill>
                  <a:schemeClr val="tx1"/>
                </a:solidFill>
              </a:rPr>
              <a:t>7</a:t>
            </a:r>
            <a:r>
              <a:rPr lang="ru-RU" sz="1600" dirty="0" smtClean="0">
                <a:solidFill>
                  <a:schemeClr val="tx1"/>
                </a:solidFill>
              </a:rPr>
              <a:t>,5 кВт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99175" y="306896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99175" y="450912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асинхронными двигателями</a:t>
            </a:r>
          </a:p>
        </p:txBody>
      </p:sp>
      <p:pic>
        <p:nvPicPr>
          <p:cNvPr id="27" name="Picture 5" descr="ST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G120D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www.siemens.com/sinamics-g120d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C:\Users\z003btur\Desktop\2017\4success\Целевые презентации\Temp\P_D011_XX_00372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551" y="2391236"/>
            <a:ext cx="3556021" cy="2186397"/>
          </a:xfrm>
          <a:prstGeom prst="rect">
            <a:avLst/>
          </a:prstGeom>
          <a:noFill/>
        </p:spPr>
      </p:pic>
      <p:pic>
        <p:nvPicPr>
          <p:cNvPr id="20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21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Картинки по запросу IP65 pn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48551" y="1306513"/>
            <a:ext cx="1047056" cy="1047056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Децентрализованные преобразователи для специальных задач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</a:t>
            </a:r>
            <a:r>
              <a:rPr lang="en-US" sz="1600" dirty="0" smtClean="0">
                <a:solidFill>
                  <a:schemeClr val="tx1"/>
                </a:solidFill>
              </a:rPr>
              <a:t>75</a:t>
            </a:r>
            <a:r>
              <a:rPr lang="ru-RU" sz="1600" dirty="0" smtClean="0">
                <a:solidFill>
                  <a:schemeClr val="tx1"/>
                </a:solidFill>
              </a:rPr>
              <a:t> до </a:t>
            </a:r>
            <a:r>
              <a:rPr lang="en-US" sz="1600" dirty="0" smtClean="0">
                <a:solidFill>
                  <a:schemeClr val="tx1"/>
                </a:solidFill>
              </a:rPr>
              <a:t>7</a:t>
            </a:r>
            <a:r>
              <a:rPr lang="ru-RU" sz="1600" dirty="0" smtClean="0">
                <a:solidFill>
                  <a:schemeClr val="tx1"/>
                </a:solidFill>
              </a:rPr>
              <a:t>,5 кВт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099175" y="306896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STO, SS1, SLS, SDI, SSM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31" name="Picture 5" descr="ST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SS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3529793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SL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SS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SD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119" y="4544045"/>
            <a:ext cx="2016224" cy="9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S110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www.siemens.com/sinamics-s110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C:\Users\z003btur\Desktop\2017\4success\Целевые презентации\Temp\P_D211_XX_00222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768" y="1713721"/>
            <a:ext cx="2552071" cy="3731503"/>
          </a:xfrm>
          <a:prstGeom prst="rect">
            <a:avLst/>
          </a:prstGeom>
          <a:noFill/>
        </p:spPr>
      </p:pic>
      <p:pic>
        <p:nvPicPr>
          <p:cNvPr id="16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8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9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64463" y="4577633"/>
            <a:ext cx="973993" cy="96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Простой позиционирующий привод для одноосевых приложений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1</a:t>
            </a:r>
            <a:r>
              <a:rPr lang="en-US" sz="1600" dirty="0" smtClean="0">
                <a:solidFill>
                  <a:schemeClr val="tx1"/>
                </a:solidFill>
              </a:rPr>
              <a:t>AC 230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  <a:r>
              <a:rPr lang="ru-RU" sz="16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</a:t>
            </a:r>
            <a:r>
              <a:rPr lang="en-US" sz="1600" dirty="0" smtClean="0">
                <a:solidFill>
                  <a:schemeClr val="tx1"/>
                </a:solidFill>
              </a:rPr>
              <a:t>55</a:t>
            </a:r>
            <a:r>
              <a:rPr lang="ru-RU" sz="1600" dirty="0" smtClean="0">
                <a:solidFill>
                  <a:schemeClr val="tx1"/>
                </a:solidFill>
              </a:rPr>
              <a:t> до 132кВт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099175" y="575474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асинхронными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и синхронными двигателями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099175" y="3068960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STO, SOS, SBC, SS1, SS2, SLS, SSM, SDI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33" name="Picture 5" descr="ST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 descr="SS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3529793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SL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 descr="SS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SDI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119" y="4544045"/>
            <a:ext cx="2016224" cy="9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S120M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www.siemens.com/sinamics-s120m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C:\Users\z003btur\Desktop\2017\4success\Целевые презентации\Temp\P_D011_XX_00649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75" y="1412429"/>
            <a:ext cx="2729230" cy="3960787"/>
          </a:xfrm>
          <a:prstGeom prst="rect">
            <a:avLst/>
          </a:prstGeom>
          <a:noFill/>
        </p:spPr>
      </p:pic>
      <p:pic>
        <p:nvPicPr>
          <p:cNvPr id="12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6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8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64463" y="4577633"/>
            <a:ext cx="973993" cy="96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Простой позиционирующий привод для одноосевых приложений в децентрализованном исполнении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1</a:t>
            </a:r>
            <a:r>
              <a:rPr lang="en-US" sz="1600" dirty="0" smtClean="0">
                <a:solidFill>
                  <a:schemeClr val="tx1"/>
                </a:solidFill>
              </a:rPr>
              <a:t>AC 230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  <a:r>
              <a:rPr lang="ru-RU" sz="16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0,25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до 1,1 кВт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9175" y="575474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синхронными двигателями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99175" y="3068960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STO, SOS, SBC, SS1, SS2, SLS, SSM, SDI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29" name="Picture 5" descr="ST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SS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3529793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SL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SS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SD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119" y="4544045"/>
            <a:ext cx="2016224" cy="9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Картинки по запросу IP65 png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263672" y="1682734"/>
            <a:ext cx="1047056" cy="1047056"/>
          </a:xfrm>
          <a:prstGeom prst="rect">
            <a:avLst/>
          </a:prstGeom>
          <a:noFill/>
        </p:spPr>
      </p:pic>
      <p:sp>
        <p:nvSpPr>
          <p:cNvPr id="35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S120 (</a:t>
            </a:r>
            <a:r>
              <a:rPr lang="ru-RU" sz="1600" b="1" dirty="0" smtClean="0">
                <a:solidFill>
                  <a:schemeClr val="tx1"/>
                </a:solidFill>
              </a:rPr>
              <a:t>блочный формат</a:t>
            </a:r>
            <a:r>
              <a:rPr lang="en-US" sz="1600" b="1" dirty="0" smtClean="0">
                <a:solidFill>
                  <a:schemeClr val="tx1"/>
                </a:solidFill>
              </a:rPr>
              <a:t>)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 action="ppaction://hlinkfile"/>
              </a:rPr>
              <a:t>www.siemens.com/sinamics-s120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 descr="C:\Users\z003btur\Desktop\2017\4success\Целевые презентации\Temp\P_D011_XX_00566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583" y="1703135"/>
            <a:ext cx="2016224" cy="3984715"/>
          </a:xfrm>
          <a:prstGeom prst="rect">
            <a:avLst/>
          </a:prstGeom>
          <a:noFill/>
        </p:spPr>
      </p:pic>
      <p:pic>
        <p:nvPicPr>
          <p:cNvPr id="11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2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6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64463" y="4577633"/>
            <a:ext cx="973993" cy="96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Специальный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позиционирующий привод для одноосевых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приложений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1</a:t>
            </a:r>
            <a:r>
              <a:rPr lang="en-US" sz="1600" dirty="0" smtClean="0">
                <a:solidFill>
                  <a:schemeClr val="tx1"/>
                </a:solidFill>
              </a:rPr>
              <a:t>AC 230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  <a:r>
              <a:rPr lang="ru-RU" sz="16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0,12 до 132 кВт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9175" y="575474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асинхронными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и синхронными двигателями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99175" y="3068960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STO, SOS, SBC, SS1, SS2, SLS, SSM, SDI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29" name="Picture 5" descr="ST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SS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3529793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SL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SS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SDI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119" y="4544045"/>
            <a:ext cx="2016224" cy="9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S120 (</a:t>
            </a:r>
            <a:r>
              <a:rPr lang="ru-RU" sz="1600" b="1" dirty="0" smtClean="0">
                <a:solidFill>
                  <a:schemeClr val="tx1"/>
                </a:solidFill>
              </a:rPr>
              <a:t>книжный формат</a:t>
            </a:r>
            <a:r>
              <a:rPr lang="en-US" sz="1600" b="1" dirty="0" smtClean="0">
                <a:solidFill>
                  <a:schemeClr val="tx1"/>
                </a:solidFill>
              </a:rPr>
              <a:t>)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www.siemens.com/sinamics-s120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4099" name="Picture 3" descr="C:\Users\z003btur\Desktop\2017\4success\Целевые презентации\Temp\P_D011_XX_00644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91" y="1861184"/>
            <a:ext cx="3384376" cy="3728055"/>
          </a:xfrm>
          <a:prstGeom prst="rect">
            <a:avLst/>
          </a:prstGeom>
          <a:noFill/>
        </p:spPr>
      </p:pic>
      <p:pic>
        <p:nvPicPr>
          <p:cNvPr id="16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8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9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64463" y="4577633"/>
            <a:ext cx="973993" cy="96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Специальный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позиционирующий привод для одноосевых и много осевых приложений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smtClean="0">
                <a:solidFill>
                  <a:schemeClr val="tx1"/>
                </a:solidFill>
              </a:rPr>
              <a:t>: 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1,6 до 107 кВт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99175" y="3068960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STO, SOS, SBC, SS1, SS2, SLS, SSM, SDI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30" name="Picture 5" descr="ST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 descr="SS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3529793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SL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SS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SDI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119" y="4544045"/>
            <a:ext cx="2016224" cy="9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S120 (</a:t>
            </a:r>
            <a:r>
              <a:rPr lang="ru-RU" sz="1600" b="1" dirty="0" smtClean="0">
                <a:solidFill>
                  <a:schemeClr val="tx1"/>
                </a:solidFill>
              </a:rPr>
              <a:t>формат шасси</a:t>
            </a:r>
            <a:r>
              <a:rPr lang="en-US" sz="1600" b="1" dirty="0" smtClean="0">
                <a:solidFill>
                  <a:schemeClr val="tx1"/>
                </a:solidFill>
              </a:rPr>
              <a:t>)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 action="ppaction://hlinkfile"/>
              </a:rPr>
              <a:t>www.siemens.com/sinamics-s120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4" descr="C:\Users\z003btur\Desktop\Temp\P_D211_XX_00337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134" y="1484784"/>
            <a:ext cx="3904015" cy="4207527"/>
          </a:xfrm>
          <a:prstGeom prst="rect">
            <a:avLst/>
          </a:prstGeom>
          <a:noFill/>
        </p:spPr>
      </p:pic>
      <p:pic>
        <p:nvPicPr>
          <p:cNvPr id="12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6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8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64463" y="4577633"/>
            <a:ext cx="973993" cy="96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Специальный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позиционирующий привод для одноосевых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приложений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110 до 250 кВт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99175" y="3068960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STO, SOS, SBC, SS1, SS2, SLS, SSM, SDI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29" name="Picture 5" descr="ST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SS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3529793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SL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SS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SDI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119" y="4544045"/>
            <a:ext cx="2016224" cy="9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cdtRectangle 4 Id10957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ru-RU" dirty="0" smtClean="0"/>
              <a:t>Благодарим</a:t>
            </a:r>
            <a:r>
              <a:rPr lang="ru-RU" noProof="0" dirty="0" smtClean="0"/>
              <a:t> Вас за внимание</a:t>
            </a:r>
            <a:r>
              <a:rPr lang="en-US" noProof="0" dirty="0" smtClean="0"/>
              <a:t>!</a:t>
            </a:r>
          </a:p>
        </p:txBody>
      </p:sp>
      <p:sp>
        <p:nvSpPr>
          <p:cNvPr id="8" name="cdtText Placeholder 7 Id8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b="1" dirty="0" smtClean="0"/>
              <a:t>DF MC GMC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Москва, Россия</a:t>
            </a:r>
            <a:endParaRPr lang="en-US" dirty="0" smtClean="0"/>
          </a:p>
          <a:p>
            <a:r>
              <a:rPr lang="en-US" dirty="0" smtClean="0"/>
              <a:t>E-mail:</a:t>
            </a:r>
            <a:br>
              <a:rPr lang="en-US" dirty="0" smtClean="0"/>
            </a:br>
            <a:r>
              <a:rPr lang="en-US" dirty="0" smtClean="0">
                <a:hlinkClick r:id="rId9"/>
              </a:rPr>
              <a:t>icc.ru@siemens.com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en-US" dirty="0" smtClean="0"/>
              <a:t> </a:t>
            </a:r>
            <a:fld id="{99E26495-FA13-4534-B451-FB78AC0E317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cdtTextBox 2 Id3"/>
          <p:cNvSpPr txBox="1"/>
          <p:nvPr>
            <p:custDataLst>
              <p:tags r:id="rId4"/>
            </p:custDataLst>
          </p:nvPr>
        </p:nvSpPr>
        <p:spPr>
          <a:xfrm rot="16200000">
            <a:off x="12198350" y="6165850"/>
            <a:ext cx="1588" cy="211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600" dirty="0" smtClean="0">
              <a:solidFill>
                <a:srgbClr val="000000"/>
              </a:solidFill>
            </a:endParaRPr>
          </a:p>
        </p:txBody>
      </p:sp>
      <p:sp>
        <p:nvSpPr>
          <p:cNvPr id="13" name="cdtTextBox 2 Id13"/>
          <p:cNvSpPr txBox="1"/>
          <p:nvPr>
            <p:custDataLst>
              <p:tags r:id="rId5"/>
            </p:custDataLst>
          </p:nvPr>
        </p:nvSpPr>
        <p:spPr>
          <a:xfrm rot="16200000">
            <a:off x="12198350" y="6165850"/>
            <a:ext cx="1588" cy="158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600" dirty="0" smtClean="0">
              <a:solidFill>
                <a:srgbClr val="000000"/>
              </a:solidFill>
            </a:endParaRPr>
          </a:p>
        </p:txBody>
      </p:sp>
      <p:sp>
        <p:nvSpPr>
          <p:cNvPr id="5" name="cdtTextBox 4 Id5"/>
          <p:cNvSpPr txBox="1"/>
          <p:nvPr>
            <p:custDataLst>
              <p:tags r:id="rId6"/>
            </p:custDataLst>
          </p:nvPr>
        </p:nvSpPr>
        <p:spPr>
          <a:xfrm>
            <a:off x="4654550" y="5595946"/>
            <a:ext cx="7543800" cy="569904"/>
          </a:xfrm>
          <a:prstGeom prst="rect">
            <a:avLst/>
          </a:prstGeom>
          <a:noFill/>
        </p:spPr>
        <p:txBody>
          <a:bodyPr wrap="square" lIns="252000" tIns="0" rIns="180000" bIns="144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</a:rPr>
              <a:t>siemens.com/</a:t>
            </a:r>
            <a:r>
              <a:rPr lang="en-US" b="1" dirty="0" err="1" smtClean="0">
                <a:solidFill>
                  <a:srgbClr val="000000"/>
                </a:solidFill>
              </a:rPr>
              <a:t>sinamics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4" name="Picture 2" descr="Machine building and plant engineerin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10"/>
          <a:srcRect l="23304" r="2330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88954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67" y="2128262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324" y="3178734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324" y="4223104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657" y="5270944"/>
            <a:ext cx="973993" cy="96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562671" y="2211194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Насосы, вентиляторы, компрессоры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62671" y="3402231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Перемещение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62671" y="4503837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Переработка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62671" y="5562471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Обработка</a:t>
            </a:r>
          </a:p>
        </p:txBody>
      </p:sp>
      <p:pic>
        <p:nvPicPr>
          <p:cNvPr id="28" name="Picture 4" descr="C:\Users\z003btur\Desktop\Temp\P_D211_XX_00337P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1043" y="3398566"/>
            <a:ext cx="2520280" cy="2716216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4370983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Основные сферы применения приводной техники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370982" y="2128261"/>
            <a:ext cx="5616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В зависимости от сферы применения, в семействе SINAMICS для каждой задачи привода имеется оптимально подобранная модификация.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20" name="Picture 2" descr="EA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1783" y="3114199"/>
            <a:ext cx="648419" cy="6484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67" y="1412776"/>
            <a:ext cx="9201808" cy="473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7172" name="Picture 4" descr="C:\Users\z003btur\Desktop\2017\4success\Целевые презентации\Temp\P_D011_XX_00780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559" y="1809279"/>
            <a:ext cx="2448272" cy="341992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V20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Эффективный, надежный и удобный преобразователь для базовых приложений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1</a:t>
            </a:r>
            <a:r>
              <a:rPr lang="en-US" sz="1600" dirty="0" smtClean="0">
                <a:solidFill>
                  <a:schemeClr val="tx1"/>
                </a:solidFill>
              </a:rPr>
              <a:t>AC 230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  <a:r>
              <a:rPr lang="ru-RU" sz="16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17" name="Прямоугольник 16">
            <a:hlinkClick r:id="rId3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www.siemens.com/sinamics-v20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6386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864" y="5910860"/>
            <a:ext cx="1278481" cy="407844"/>
          </a:xfrm>
          <a:prstGeom prst="rect">
            <a:avLst/>
          </a:prstGeo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0,12 до 30 кВт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099175" y="306896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нет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099175" y="342900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асинхронными двигателями</a:t>
            </a:r>
          </a:p>
        </p:txBody>
      </p:sp>
      <p:pic>
        <p:nvPicPr>
          <p:cNvPr id="16392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sp>
        <p:nvSpPr>
          <p:cNvPr id="19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V90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www.siemens.com/sinamics-v90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35843" name="Picture 3" descr="C:\Users\z003btur\Desktop\2017\4success\Целевые презентации\Temp\P_D011_XX_00809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559" y="1988840"/>
            <a:ext cx="3476220" cy="3312368"/>
          </a:xfrm>
          <a:prstGeom prst="rect">
            <a:avLst/>
          </a:prstGeom>
          <a:noFill/>
        </p:spPr>
      </p:pic>
      <p:pic>
        <p:nvPicPr>
          <p:cNvPr id="12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Высокие динамические характеристики, небольшая стоимость, простое применение, высокая надежность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1</a:t>
            </a:r>
            <a:r>
              <a:rPr lang="en-US" sz="1600" dirty="0" smtClean="0">
                <a:solidFill>
                  <a:schemeClr val="tx1"/>
                </a:solidFill>
              </a:rPr>
              <a:t>AC 230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  <a:r>
              <a:rPr lang="ru-RU" sz="16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0,4 до 7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кВт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099175" y="306896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99175" y="450912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синхронными двигателями</a:t>
            </a:r>
            <a:r>
              <a:rPr lang="en-US" sz="1600" dirty="0" smtClean="0">
                <a:solidFill>
                  <a:schemeClr val="tx1"/>
                </a:solidFill>
              </a:rPr>
              <a:t> SIMOTICS S-1FL6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26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pic>
        <p:nvPicPr>
          <p:cNvPr id="27" name="Picture 5" descr="S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G120C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www.siemens.com/sinamics-g120c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2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6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Малогабаритная механическая конструкция и высокая удельная мощность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0,55 до 132 кВт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99175" y="306896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99175" y="450912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асинхронными двигателями</a:t>
            </a:r>
          </a:p>
        </p:txBody>
      </p:sp>
      <p:pic>
        <p:nvPicPr>
          <p:cNvPr id="29" name="Picture 5" descr="ST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  <p:pic>
        <p:nvPicPr>
          <p:cNvPr id="2050" name="Picture 2" descr="C:\Users\z003btur\Desktop\2017\4success\Целевые презентации\Машиностроение\P_D011_XX_01009P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615" y="1537486"/>
            <a:ext cx="2328361" cy="3907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G120P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Специалист по работе с насосами, вентиляторами и компрессорами</a:t>
            </a: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www.siemens.com/sinamics-g120p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2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6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en-US" sz="1600" dirty="0" smtClean="0">
                <a:solidFill>
                  <a:schemeClr val="tx1"/>
                </a:solidFill>
              </a:rPr>
              <a:t>; 3AC 690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0,37 до 250 кВт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9175" y="306896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99175" y="450912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асинхронными двигателями</a:t>
            </a:r>
          </a:p>
        </p:txBody>
      </p:sp>
      <p:pic>
        <p:nvPicPr>
          <p:cNvPr id="30" name="Picture 5" descr="S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  <p:pic>
        <p:nvPicPr>
          <p:cNvPr id="22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pic>
        <p:nvPicPr>
          <p:cNvPr id="28" name="Picture 2" descr="Картинки по запросу IP55 pn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498431">
            <a:off x="7196777" y="490093"/>
            <a:ext cx="1044889" cy="851812"/>
          </a:xfrm>
          <a:prstGeom prst="rect">
            <a:avLst/>
          </a:prstGeom>
          <a:noFill/>
        </p:spPr>
      </p:pic>
      <p:pic>
        <p:nvPicPr>
          <p:cNvPr id="3074" name="Picture 2" descr="C:\Users\z003btur\Desktop\2017\4success\Целевые презентации\Машиностроение\P_D011_XX_01000P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13751" y="1585428"/>
            <a:ext cx="3169200" cy="41478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применения в машиностроении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G120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www.siemens.com/sinamics-g120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2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6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4373" y="1434951"/>
            <a:ext cx="984084" cy="9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9130" y="3529793"/>
            <a:ext cx="979327" cy="9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Универсальный общепромышленный преобразователь для различных задач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1</a:t>
            </a:r>
            <a:r>
              <a:rPr lang="en-US" sz="1600" dirty="0" smtClean="0">
                <a:solidFill>
                  <a:schemeClr val="tx1"/>
                </a:solidFill>
              </a:rPr>
              <a:t>/3AC 230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  <a:r>
              <a:rPr lang="ru-RU" sz="16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  <a:r>
              <a:rPr lang="ru-RU" sz="1600" dirty="0" smtClean="0">
                <a:solidFill>
                  <a:schemeClr val="tx1"/>
                </a:solidFill>
              </a:rPr>
              <a:t> 3</a:t>
            </a:r>
            <a:r>
              <a:rPr lang="en-US" sz="1600" dirty="0" smtClean="0">
                <a:solidFill>
                  <a:schemeClr val="tx1"/>
                </a:solidFill>
              </a:rPr>
              <a:t>AC 690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</a:t>
            </a:r>
            <a:r>
              <a:rPr lang="en-US" sz="1600" dirty="0" smtClean="0">
                <a:solidFill>
                  <a:schemeClr val="tx1"/>
                </a:solidFill>
              </a:rPr>
              <a:t>55</a:t>
            </a:r>
            <a:r>
              <a:rPr lang="ru-RU" sz="1600" dirty="0" smtClean="0">
                <a:solidFill>
                  <a:schemeClr val="tx1"/>
                </a:solidFill>
              </a:rPr>
              <a:t> до 250 кВт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9175" y="306896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STO, SS1, SBC, SLS, SDI, SSM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28" name="Picture 5" descr="ST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6099175" y="575474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асинхронными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и синхронными двигателями</a:t>
            </a:r>
          </a:p>
        </p:txBody>
      </p:sp>
      <p:pic>
        <p:nvPicPr>
          <p:cNvPr id="30" name="Picture 7" descr="SS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3529793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SL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SS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8192" y="4544045"/>
            <a:ext cx="2016224" cy="9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SD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119" y="4544045"/>
            <a:ext cx="2016224" cy="9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  <p:pic>
        <p:nvPicPr>
          <p:cNvPr id="37" name="Picture 8" descr="Картинки по запросу IP20 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20549302">
            <a:off x="8075451" y="815995"/>
            <a:ext cx="1046145" cy="852835"/>
          </a:xfrm>
          <a:prstGeom prst="rect">
            <a:avLst/>
          </a:prstGeom>
          <a:noFill/>
        </p:spPr>
      </p:pic>
      <p:pic>
        <p:nvPicPr>
          <p:cNvPr id="4098" name="Picture 2" descr="C:\Users\z003btur\Desktop\2017\4success\Целевые презентации\Машиностроение\P_D011_XX_01015P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14599" y="1484785"/>
            <a:ext cx="2057353" cy="42067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Инновационные преобразователи частоты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b="0" dirty="0" smtClean="0"/>
              <a:t>для общепромышленных и специальных применений</a:t>
            </a:r>
            <a:endParaRPr lang="en-US" sz="18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SINAMICS. Инновационные преобразователи частоты для общепромышленных и специальных применений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Стр.</a:t>
            </a:r>
            <a:r>
              <a:rPr lang="de-DE" smtClean="0"/>
              <a:t> </a:t>
            </a:r>
            <a:fld id="{99E26495-FA13-4534-B451-FB78AC0E3177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9175" y="1484784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SINAMICS G110M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9175" y="1806461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Решение для задач с приводами, в которых необходим устанавливаемый на двигатель</a:t>
            </a:r>
          </a:p>
        </p:txBody>
      </p:sp>
      <p:sp>
        <p:nvSpPr>
          <p:cNvPr id="17" name="Прямоугольник 16">
            <a:hlinkClick r:id="rId2"/>
          </p:cNvPr>
          <p:cNvSpPr/>
          <p:nvPr/>
        </p:nvSpPr>
        <p:spPr>
          <a:xfrm>
            <a:off x="6171183" y="6114782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tx1"/>
                </a:solidFill>
                <a:hlinkClick r:id="rId3"/>
              </a:rPr>
              <a:t>www.siemens.com/sinamics-g110m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2" descr="Картинки по запросу PROFIBUS DP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0703" y="5691512"/>
            <a:ext cx="1440160" cy="761824"/>
          </a:xfrm>
          <a:prstGeom prst="rect">
            <a:avLst/>
          </a:prstGeom>
          <a:noFill/>
        </p:spPr>
      </p:pic>
      <p:pic>
        <p:nvPicPr>
          <p:cNvPr id="16" name="Picture 4" descr="Картинки по запросу PROFINET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559" y="5691512"/>
            <a:ext cx="1440160" cy="761824"/>
          </a:xfrm>
          <a:prstGeom prst="rect">
            <a:avLst/>
          </a:prstGeom>
          <a:noFill/>
        </p:spPr>
      </p:pic>
      <p:pic>
        <p:nvPicPr>
          <p:cNvPr id="18" name="Picture 2" descr="Картинки по запросу modbus rtu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0863" y="5910860"/>
            <a:ext cx="1278481" cy="407844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9130" y="2485423"/>
            <a:ext cx="979327" cy="9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Картинки по запросу IP66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69344" y="1158389"/>
            <a:ext cx="1296143" cy="1296143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6099175" y="239123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Напряжение питания</a:t>
            </a:r>
            <a:r>
              <a:rPr lang="ru-RU" sz="1600" dirty="0" smtClean="0">
                <a:solidFill>
                  <a:schemeClr val="tx1"/>
                </a:solidFill>
              </a:rPr>
              <a:t>: 3</a:t>
            </a:r>
            <a:r>
              <a:rPr lang="en-US" sz="1600" dirty="0" smtClean="0">
                <a:solidFill>
                  <a:schemeClr val="tx1"/>
                </a:solidFill>
              </a:rPr>
              <a:t>AC 400</a:t>
            </a:r>
            <a:r>
              <a:rPr lang="ru-RU" sz="1600" dirty="0" smtClean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99175" y="2730406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Мощность</a:t>
            </a:r>
            <a:r>
              <a:rPr lang="ru-RU" sz="1600" dirty="0" smtClean="0">
                <a:solidFill>
                  <a:schemeClr val="tx1"/>
                </a:solidFill>
              </a:rPr>
              <a:t>: от 0,</a:t>
            </a:r>
            <a:r>
              <a:rPr lang="en-US" sz="1600" dirty="0" smtClean="0">
                <a:solidFill>
                  <a:schemeClr val="tx1"/>
                </a:solidFill>
              </a:rPr>
              <a:t>37</a:t>
            </a:r>
            <a:r>
              <a:rPr lang="ru-RU" sz="1600" dirty="0" smtClean="0">
                <a:solidFill>
                  <a:schemeClr val="tx1"/>
                </a:solidFill>
              </a:rPr>
              <a:t> до </a:t>
            </a:r>
            <a:r>
              <a:rPr lang="en-US" sz="1600" dirty="0" smtClean="0">
                <a:solidFill>
                  <a:schemeClr val="tx1"/>
                </a:solidFill>
              </a:rPr>
              <a:t>4 </a:t>
            </a:r>
            <a:r>
              <a:rPr lang="ru-RU" sz="1600" dirty="0" smtClean="0">
                <a:solidFill>
                  <a:schemeClr val="tx1"/>
                </a:solidFill>
              </a:rPr>
              <a:t>кВт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99175" y="306896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Функции безопасности</a:t>
            </a:r>
            <a:r>
              <a:rPr lang="ru-RU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STO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99175" y="4509120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</a:rPr>
              <a:t>Работа</a:t>
            </a:r>
            <a:r>
              <a:rPr lang="ru-RU" sz="1600" dirty="0" smtClean="0">
                <a:solidFill>
                  <a:schemeClr val="tx1"/>
                </a:solidFill>
              </a:rPr>
              <a:t>: с асинхронными двигателями </a:t>
            </a:r>
            <a:r>
              <a:rPr lang="en-US" sz="1600" dirty="0" smtClean="0">
                <a:solidFill>
                  <a:schemeClr val="tx1"/>
                </a:solidFill>
              </a:rPr>
              <a:t>SIEMENS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27" name="Picture 5" descr="S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823" y="3525160"/>
            <a:ext cx="2016224" cy="9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Дата 3"/>
          <p:cNvSpPr>
            <a:spLocks noGrp="1"/>
          </p:cNvSpPr>
          <p:nvPr>
            <p:ph type="dt" sz="half" idx="10"/>
          </p:nvPr>
        </p:nvSpPr>
        <p:spPr>
          <a:xfrm>
            <a:off x="0" y="6598800"/>
            <a:ext cx="3931200" cy="259200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7</a:t>
            </a:r>
            <a:endParaRPr lang="de-DE" dirty="0"/>
          </a:p>
        </p:txBody>
      </p:sp>
      <p:pic>
        <p:nvPicPr>
          <p:cNvPr id="5122" name="Picture 2" descr="C:\Users\z003btur\Desktop\2017\4success\Целевые презентации\Машиностроение\P_D087_XX_00079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8575" y="2797001"/>
            <a:ext cx="3570974" cy="23601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  <p:tag name="MIO_EK" val="612582"/>
  <p:tag name="MIO_UPDATE" val="True"/>
  <p:tag name="MIO_VERSION" val="23.06.2016 10:17:22"/>
  <p:tag name="MIO_DBID" val="598A5C07-C27D-430B-A8FC-FA667BE665A4"/>
  <p:tag name="MIO_LASTDOWNLOADED" val="23.06.2016 16:13:18"/>
  <p:tag name="MIO_OBJECTNAME" val="MyTemplate_EN 16:9 - Siemens"/>
  <p:tag name="MIO_LASTEDITORNAME" val="(Jochen Koch)"/>
  <p:tag name="MIO_CHANGETRACK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DELETE_ONEVENT_NEWPRES" val="False"/>
  <p:tag name="CDT_EXTCOL" val="True"/>
  <p:tag name="CDT_COLTX_NEW" val="25"/>
  <p:tag name="CDT_TARGETSHAPE_NEW" val="10"/>
  <p:tag name="CDT_PROT" val="3"/>
  <p:tag name="CDT_PROT_TOP" val="485,5"/>
  <p:tag name="CDT_PROT_LEFT" val="960,5"/>
  <p:tag name="CDT_PROT_WIDTH" val="0,1250394"/>
  <p:tag name="CDT_PROT_HEIGHT" val="0,125039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DELETE_ONEVENT_NEWPRES" val="False"/>
  <p:tag name="CDT_EXTCOL" val="True"/>
  <p:tag name="CDT_COLTX_NEW" val="25"/>
  <p:tag name="CDT_TARGETSHAPE_NEW" val="4"/>
  <p:tag name="CDT_PROT" val="3"/>
  <p:tag name="CDT_PROT_TOP" val="440,6257"/>
  <p:tag name="CDT_PROT_LEFT" val="366,5"/>
  <p:tag name="CDT_PROT_WIDTH" val="594"/>
  <p:tag name="CDT_PROT_HEIGHT" val="44,874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PROT" val="3"/>
  <p:tag name="CDT_PROT_TOP" val="0"/>
  <p:tag name="CDT_PROT_LEFT" val="0"/>
  <p:tag name="CDT_PROT_WIDTH" val="960,5"/>
  <p:tag name="CDT_PROT_HEIGHT" val="99,87504"/>
  <p:tag name="CDT_DELETE_ONEVENT_NEWPRES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6"/>
  <p:tag name="MIO_SHOW_DATE" val="True"/>
  <p:tag name="MIO_SHOW_FOOTER" val="True"/>
  <p:tag name="MIO_SHOW_PAGENUMBER" val="True"/>
  <p:tag name="MIO_AVOID_BLANK_LAYOUT" val="True"/>
  <p:tag name="MIO_NUMBER_OF_VALID_LAYOUTS" val="23"/>
  <p:tag name="MIO_MST_COLOR_1" val="0,0,0,Dunkel 1"/>
  <p:tag name="MIO_MST_COLOR_2" val="255,255,255,Hell 1"/>
  <p:tag name="MIO_MST_COLOR_3" val="0,0,0,Dunkel 2"/>
  <p:tag name="MIO_MST_COLOR_4" val="173,190,203,Hell 2"/>
  <p:tag name="MIO_MST_COLOR_5" val="135,155,170,Akzent 1"/>
  <p:tag name="MIO_MST_COLOR_6" val="190,205,215,Akzent 2"/>
  <p:tag name="MIO_MST_COLOR_7" val="235,120,10,Akzent 3"/>
  <p:tag name="MIO_MST_COLOR_8" val="100,25,70,Akzent 4"/>
  <p:tag name="MIO_MST_COLOR_9" val="0,95,135,Akzent 5"/>
  <p:tag name="MIO_MST_COLOR_10" val="100,125,45,Akzent 6"/>
  <p:tag name="MIO_MST_COLOR_11" val="235,120,10,"/>
  <p:tag name="MIO_MST_COLOR_12" val="100,25,70,"/>
  <p:tag name="MIO_HDS" val="True"/>
  <p:tag name="MIO_EK" val="579031"/>
  <p:tag name="MIO_UPDATE" val="True"/>
  <p:tag name="MIO_VERSION" val="27.01.2016 18:31:06"/>
  <p:tag name="MIO_DBID" val="598A5C07-C27D-430B-A8FC-FA667BE665A4"/>
  <p:tag name="MIO_LASTDOWNLOADED" val="27.01.2016 18:37:42"/>
  <p:tag name="MIO_OBJECTNAME" val="EN 16:9 - Siemens 2016"/>
  <p:tag name="MIO_LASTEDITORNAME" val="Dietmar Klug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75ece14-21e9-4989-becc-f6b4683f1696"/>
  <p:tag name="MIO_EK" val="612583"/>
  <p:tag name="MIO_UPDATE" val="True"/>
  <p:tag name="MIO_VERSION" val="23.06.2016 15:09:50"/>
  <p:tag name="MIO_DBID" val="598A5C07-C27D-430B-A8FC-FA667BE665A4"/>
  <p:tag name="MIO_LASTDOWNLOADED" val="23.06.2016 16:13:21"/>
  <p:tag name="MIO_OBJECTNAME" val="Headline 40 pt, Arial Bold  Subhead 20 pt, Ari (2)"/>
  <p:tag name="MIO_LASTEDITORNAME" val="(Jochen Koch)"/>
  <p:tag name="MIO_EK_DESIGN" val="579031"/>
  <p:tag name="MIO_VERSION_DESIGN" val="27.01.2016 18:31:06"/>
  <p:tag name="MIO_DBID_DESIGN" val="598A5C07-C27D-430B-A8FC-FA667BE665A4"/>
  <p:tag name="MIO_SLIDE_HAS_HYPERLINK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" val="571013"/>
  <p:tag name="MIO_GUID" val="9c0b5b93-e2a7-4902-8efd-28883cd5ae4f"/>
  <p:tag name="MIO_UPDATE" val="True"/>
  <p:tag name="MIO_VERSION" val="21.01.2016 14:09:13"/>
  <p:tag name="MIO_DBID" val="598A5C07-C27D-430B-A8FC-FA667BE665A4"/>
  <p:tag name="MIO_LASTDOWNLOADED" val="03.02.2016 15:56:29"/>
  <p:tag name="MIO_OBJECTNAME" val="16:9 Title - Logo Layer w/ claim"/>
  <p:tag name="MIO_LASTEDITORNAME" val="Dietmar Klug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FKRDx1Hkyu0cIXTJY1M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OOExWR2EuOKsfOsjio.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SLIDE_NAME_ENG" val="Contact slide"/>
  <p:tag name="CDT_SLIDE_NAME_FRE" val="Contact slide"/>
  <p:tag name="CDT_SLIDE_NAME_GER" val="Kontaktfolie"/>
  <p:tag name="CDT_SLIDE_NAME_SPA" val="Contact slide"/>
  <p:tag name="CDT_SLIDE_NAME_ITA" val="Contact slide"/>
  <p:tag name="CDT_DEFAULT_SLIDE" val="True"/>
  <p:tag name="CDT_INTERSECT_SLIDE" val="False"/>
  <p:tag name="CDT_NAVBARONTHISSLIDE" val="True"/>
  <p:tag name="CDT_DESIGNS_NAME" val="Siemens 2013 – 16:9"/>
  <p:tag name="CDT_MASTERS_NAME" val="Image + Index/Contact"/>
  <p:tag name="CDT_LAYOUT_TYPE" val="32"/>
  <p:tag name="CDT_ORIGINAL_DESIGNS_NAME" val="Siemens 2013 – 16:9"/>
  <p:tag name="CDT_ORIGINAL_MASTERS_NAME" val="Image + Index/Contact"/>
  <p:tag name="CDT_ORIGINAL_LAYOUT_TYPE" val="32"/>
  <p:tag name="MIO_GUID" val="f85fa378-9780-4f4c-8a4c-9966a24e41c5"/>
  <p:tag name="MIO_EK" val="612585"/>
  <p:tag name="MIO_UPDATE" val="True"/>
  <p:tag name="MIO_VERSION" val="23.06.2016 10:17:18"/>
  <p:tag name="MIO_DBID" val="598A5C07-C27D-430B-A8FC-FA667BE665A4"/>
  <p:tag name="MIO_LASTDOWNLOADED" val="23.06.2016 16:13:25"/>
  <p:tag name="MIO_OBJECTNAME" val="Headline, Arial Bold 20 pt, lorem ipsum dolor  (7)"/>
  <p:tag name="MIO_LASTEDITORNAME" val="Jochen Koch"/>
  <p:tag name="MIO_EK_DESIGN" val="579031"/>
  <p:tag name="MIO_VERSION_DESIGN" val="27.01.2016 18:31:06"/>
  <p:tag name="MIO_DBID_DESIGN" val="598A5C07-C27D-430B-A8FC-FA667BE665A4"/>
  <p:tag name="MIO_SLIDE_HAS_HYPERLINK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TARGETSHAPE_NEW" val="18"/>
  <p:tag name="CDT_PROT" val="3"/>
  <p:tag name="CDT_PROT_TOP" val="0"/>
  <p:tag name="CDT_PROT_LEFT" val="0"/>
  <p:tag name="CDT_PROT_WIDTH" val="960,5"/>
  <p:tag name="CDT_PROT_HEIGHT" val="99,8750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4"/>
  <p:tag name="CDT_DELETE_ONEVENT_NEWPRES" val="False"/>
  <p:tag name="CDT_TARGETSHAPE_NEW" val="12"/>
  <p:tag name="CDT_PROT" val="3"/>
  <p:tag name="CDT_PROT_TOP" val="111,25"/>
  <p:tag name="CDT_PROT_LEFT" val="366,8501"/>
  <p:tag name="CDT_PROT_WIDTH" val="593,6499"/>
  <p:tag name="CDT_PROT_HEIGHT" val="374,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10"/>
  <p:tag name="CDT_PROT" val="3"/>
  <p:tag name="CDT_PROT_TOP" val="485,5"/>
  <p:tag name="CDT_PROT_LEFT" val="960,5"/>
  <p:tag name="CDT_PROT_WIDTH" val="0,1250394"/>
  <p:tag name="CDT_PROT_HEIGHT" val="0,1667717"/>
</p:tagLst>
</file>

<file path=ppt/theme/theme1.xml><?xml version="1.0" encoding="utf-8"?>
<a:theme xmlns:a="http://schemas.openxmlformats.org/drawingml/2006/main" name="Siemens 2016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b="1" dirty="0" err="1" smtClean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6487"/>
    </a:custClr>
    <a:custClr name="Siemens Accent Blue light">
      <a:srgbClr val="55A0B9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6487"/>
    </a:custClr>
    <a:custClr name="Siemens Accent Blue light">
      <a:srgbClr val="55A0B9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6487"/>
    </a:custClr>
    <a:custClr name="Siemens Accent Blue light">
      <a:srgbClr val="55A0B9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Override1.xml><?xml version="1.0" encoding="utf-8"?>
<a:themeOverride xmlns:a="http://schemas.openxmlformats.org/drawingml/2006/main">
  <a:clrScheme name="Siemens AG">
    <a:dk1>
      <a:srgbClr val="000000"/>
    </a:dk1>
    <a:lt1>
      <a:srgbClr val="FFFFFF"/>
    </a:lt1>
    <a:dk2>
      <a:srgbClr val="000000"/>
    </a:dk2>
    <a:lt2>
      <a:srgbClr val="ADBECB"/>
    </a:lt2>
    <a:accent1>
      <a:srgbClr val="879BAA"/>
    </a:accent1>
    <a:accent2>
      <a:srgbClr val="BECDD7"/>
    </a:accent2>
    <a:accent3>
      <a:srgbClr val="EB780A"/>
    </a:accent3>
    <a:accent4>
      <a:srgbClr val="641946"/>
    </a:accent4>
    <a:accent5>
      <a:srgbClr val="006487"/>
    </a:accent5>
    <a:accent6>
      <a:srgbClr val="647D2D"/>
    </a:accent6>
    <a:hlink>
      <a:srgbClr val="EB780A"/>
    </a:hlink>
    <a:folHlink>
      <a:srgbClr val="EB780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Four objects</Name>
  <PpLayout>24</PpLayout>
  <Index>15</Index>
</p4ppTags>
</file>

<file path=customXml/item10.xml><?xml version="1.0" encoding="utf-8"?>
<p4ppTags>
  <Name>Three columns</Name>
  <PpLayout>32</PpLayout>
  <Index>14</Index>
</p4ppTags>
</file>

<file path=customXml/item11.xml><?xml version="1.0" encoding="utf-8"?>
<p4ppTags>
  <Name>One object (small) + Navigation</Name>
  <PpLayout>32</PpLayout>
  <Index>18</Index>
</p4ppTags>
</file>

<file path=customXml/item12.xml><?xml version="1.0" encoding="utf-8"?>
<p4ppTags>
  <Name>One object (large)</Name>
  <PpLayout>16</PpLayout>
  <Index>10</Index>
</p4ppTags>
</file>

<file path=customXml/item13.xml><?xml version="1.0" encoding="utf-8"?>
<p4ppTags>
  <Name>One object (small)</Name>
  <PpLayout>16</PpLayout>
  <Index>11</Index>
</p4ppTags>
</file>

<file path=customXml/item14.xml><?xml version="1.0" encoding="utf-8"?>
<p4ppTags>
  <Name>One object (large) + Navigation</Name>
  <PpLayout>32</PpLayout>
  <Index>17</Index>
</p4ppTags>
</file>

<file path=customXml/item15.xml><?xml version="1.0" encoding="utf-8"?>
<p4ppTags>
  <Name>Free Content + Navigation</Name>
  <PpLayout>32</PpLayout>
  <Index>16</Index>
</p4ppTags>
</file>

<file path=customXml/item16.xml><?xml version="1.0" encoding="utf-8"?>
<p4ppTags>
  <Name>Three columns + Navigation</Name>
  <PpLayout>32</PpLayout>
  <Index>20</Index>
</p4ppTags>
</file>

<file path=customXml/item17.xml><?xml version="1.0" encoding="utf-8"?>
<p4ppTags>
  <Name>Two columns + Navigation</Name>
  <PpLayout>32</PpLayout>
  <Index>19</Index>
</p4ppTags>
</file>

<file path=customXml/item18.xml><?xml version="1.0" encoding="utf-8"?>
<p4ppTags>
  <Name>One object (small)</Name>
  <PpLayout>16</PpLayout>
  <Index>11</Index>
</p4ppTags>
</file>

<file path=customXml/item19.xml><?xml version="1.0" encoding="utf-8"?>
<p4ppTags>
  <Name>One object (small) + Navigation</Name>
  <PpLayout>32</PpLayout>
  <Index>18</Index>
</p4ppTags>
</file>

<file path=customXml/item2.xml><?xml version="1.0" encoding="utf-8"?>
<p4ppTags>
  <Name>One object (large)</Name>
  <PpLayout>16</PpLayout>
  <Index>10</Index>
</p4ppTags>
</file>

<file path=customXml/item20.xml><?xml version="1.0" encoding="utf-8"?>
<p4ppTags>
  <Name>Free Content + Navigation</Name>
  <PpLayout>32</PpLayout>
  <Index>16</Index>
</p4ppTags>
</file>

<file path=customXml/item21.xml><?xml version="1.0" encoding="utf-8"?>
<p4ppTags>
  <Name>Free Content</Name>
  <PpLayout>11</PpLayout>
  <Index>9</Index>
</p4ppTags>
</file>

<file path=customXml/item22.xml><?xml version="1.0" encoding="utf-8"?>
<p4ppTags>
  <Name>One object (large) + Navigation</Name>
  <PpLayout>32</PpLayout>
  <Index>17</Index>
</p4ppTags>
</file>

<file path=customXml/item23.xml><?xml version="1.0" encoding="utf-8"?>
<p4ppTags>
  <Name>Free Content</Name>
  <PpLayout>11</PpLayout>
  <Index>9</Index>
</p4ppTags>
</file>

<file path=customXml/item24.xml><?xml version="1.0" encoding="utf-8"?>
<p4ppTags>
  <Name>Free Content</Name>
  <PpLayout>11</PpLayout>
  <Index>9</Index>
</p4ppTags>
</file>

<file path=customXml/item25.xml><?xml version="1.0" encoding="utf-8"?>
<p4ppTags>
  <Name>Two columns</Name>
  <PpLayout>29</PpLayout>
  <Index>12</Index>
</p4ppTags>
</file>

<file path=customXml/item26.xml><?xml version="1.0" encoding="utf-8"?>
<p4ppTags/>
</file>

<file path=customXml/item27.xml><?xml version="1.0" encoding="utf-8"?>
<p4ppTags>
  <Name>Two columns</Name>
  <PpLayout>29</PpLayout>
  <Index>12</Index>
</p4ppTags>
</file>

<file path=customXml/item28.xml><?xml version="1.0" encoding="utf-8"?>
<p4ppTags>
  <Name>Two columns + Navigation</Name>
  <PpLayout>32</PpLayout>
  <Index>19</Index>
</p4ppTags>
</file>

<file path=customXml/item29.xml><?xml version="1.0" encoding="utf-8"?>
<p4ppTags>
  <Name>One object (small) + Navigation</Name>
  <PpLayout>32</PpLayout>
  <Index>18</Index>
</p4ppTags>
</file>

<file path=customXml/item3.xml><?xml version="1.0" encoding="utf-8"?>
<p4ppTags>
  <Name>Text + Index</Name>
  <PpLayout>32</PpLayout>
  <Index>8</Index>
</p4ppTags>
</file>

<file path=customXml/item30.xml><?xml version="1.0" encoding="utf-8"?>
<p4ppTags>
  <Name>Four objects</Name>
  <PpLayout>24</PpLayout>
  <Index>15</Index>
</p4ppTags>
</file>

<file path=customXml/item31.xml><?xml version="1.0" encoding="utf-8"?>
<p4ppTags>
  <Name>Two columns</Name>
  <PpLayout>29</PpLayout>
  <Index>12</Index>
</p4ppTags>
</file>

<file path=customXml/item32.xml><?xml version="1.0" encoding="utf-8"?>
<p4ppTags>
  <Name>Three columns + Navigation</Name>
  <PpLayout>32</PpLayout>
  <Index>20</Index>
</p4ppTags>
</file>

<file path=customXml/item33.xml><?xml version="1.0" encoding="utf-8"?>
<p4ppTags>
  <Name>Three columns</Name>
  <PpLayout>32</PpLayout>
  <Index>14</Index>
</p4ppTags>
</file>

<file path=customXml/item34.xml><?xml version="1.0" encoding="utf-8"?>
<p4ppTags>
  <Name>Two rows + Navigation</Name>
  <PpLayout>32</PpLayout>
  <Index>21</Index>
</p4ppTags>
</file>

<file path=customXml/item35.xml><?xml version="1.0" encoding="utf-8"?>
<p4ppTags>
  <Name>Two rows + Navigation</Name>
  <PpLayout>32</PpLayout>
  <Index>21</Index>
</p4ppTags>
</file>

<file path=customXml/item36.xml><?xml version="1.0" encoding="utf-8"?>
<p4ppTags>
  <Name>Free Content + Navigation</Name>
  <PpLayout>32</PpLayout>
  <Index>16</Index>
</p4ppTags>
</file>

<file path=customXml/item37.xml><?xml version="1.0" encoding="utf-8"?>
<p4ppTags>
  <Name>Two rows</Name>
  <PpLayout>32</PpLayout>
  <Index>13</Index>
</p4ppTags>
</file>

<file path=customXml/item38.xml><?xml version="1.0" encoding="utf-8"?>
<p4ppTags>
  <Name>Three columns</Name>
  <PpLayout>32</PpLayout>
  <Index>14</Index>
</p4ppTags>
</file>

<file path=customXml/item39.xml><?xml version="1.0" encoding="utf-8"?>
<p4ppTags>
  <Name>Text + Index</Name>
  <PpLayout>32</PpLayout>
  <Index>8</Index>
</p4ppTags>
</file>

<file path=customXml/item4.xml><?xml version="1.0" encoding="utf-8"?>
<p4ppTags>
  <Name>One object (large)</Name>
  <PpLayout>16</PpLayout>
  <Index>10</Index>
</p4ppTags>
</file>

<file path=customXml/item40.xml><?xml version="1.0" encoding="utf-8"?>
<p4ppTags>
  <Name>One object (small)</Name>
  <PpLayout>16</PpLayout>
  <Index>11</Index>
</p4ppTags>
</file>

<file path=customXml/item41.xml><?xml version="1.0" encoding="utf-8"?>
<p4ppTags>
  <Name>Two rows</Name>
  <PpLayout>32</PpLayout>
  <Index>13</Index>
</p4ppTags>
</file>

<file path=customXml/item42.xml><?xml version="1.0" encoding="utf-8"?>
<p4ppTags>
  <Name>Four objects + Navigation</Name>
  <PpLayout>32</PpLayout>
  <Index>22</Index>
</p4ppTags>
</file>

<file path=customXml/item43.xml><?xml version="1.0" encoding="utf-8"?>
<p4ppTags>
  <Name>Two rows + Navigation</Name>
  <PpLayout>32</PpLayout>
  <Index>21</Index>
</p4ppTags>
</file>

<file path=customXml/item44.xml><?xml version="1.0" encoding="utf-8"?>
<p4ppTags>
  <Name>Three columns + Navigation</Name>
  <PpLayout>32</PpLayout>
  <Index>20</Index>
</p4ppTags>
</file>

<file path=customXml/item45.xml><?xml version="1.0" encoding="utf-8"?>
<p4ppTags>
  <Name>Text + Index</Name>
  <PpLayout>32</PpLayout>
  <Index>8</Index>
</p4ppTags>
</file>

<file path=customXml/item46.xml><?xml version="1.0" encoding="utf-8"?>
<p4ppTags>
  <Name>Four objects + Navigation</Name>
  <PpLayout>32</PpLayout>
  <Index>22</Index>
</p4ppTags>
</file>

<file path=customXml/item5.xml><?xml version="1.0" encoding="utf-8"?>
<p4ppTags>
  <Name>Two columns + Navigation</Name>
  <PpLayout>32</PpLayout>
  <Index>19</Index>
</p4ppTags>
</file>

<file path=customXml/item6.xml><?xml version="1.0" encoding="utf-8"?>
<p4ppTags>
  <Name>Two rows</Name>
  <PpLayout>32</PpLayout>
  <Index>13</Index>
</p4ppTags>
</file>

<file path=customXml/item7.xml><?xml version="1.0" encoding="utf-8"?>
<p4ppTags>
  <Name>Four objects</Name>
  <PpLayout>24</PpLayout>
  <Index>15</Index>
</p4ppTags>
</file>

<file path=customXml/item8.xml><?xml version="1.0" encoding="utf-8"?>
<p4ppTags>
  <Name>One object (large) + Navigation</Name>
  <PpLayout>32</PpLayout>
  <Index>17</Index>
</p4ppTags>
</file>

<file path=customXml/item9.xml><?xml version="1.0" encoding="utf-8"?>
<p4ppTags>
  <Name>Four objects + Navigation</Name>
  <PpLayout>32</PpLayout>
  <Index>22</Index>
</p4ppTags>
</file>

<file path=customXml/itemProps1.xml><?xml version="1.0" encoding="utf-8"?>
<ds:datastoreItem xmlns:ds="http://schemas.openxmlformats.org/officeDocument/2006/customXml" ds:itemID="{7338DF25-3883-42A2-8327-E8B2F602B278}">
  <ds:schemaRefs/>
</ds:datastoreItem>
</file>

<file path=customXml/itemProps10.xml><?xml version="1.0" encoding="utf-8"?>
<ds:datastoreItem xmlns:ds="http://schemas.openxmlformats.org/officeDocument/2006/customXml" ds:itemID="{15CF3461-70D1-4B54-AFAB-DAFDA0A238CD}">
  <ds:schemaRefs/>
</ds:datastoreItem>
</file>

<file path=customXml/itemProps11.xml><?xml version="1.0" encoding="utf-8"?>
<ds:datastoreItem xmlns:ds="http://schemas.openxmlformats.org/officeDocument/2006/customXml" ds:itemID="{D9FE249F-833E-4CF0-BECB-552D01D7DC9E}">
  <ds:schemaRefs/>
</ds:datastoreItem>
</file>

<file path=customXml/itemProps12.xml><?xml version="1.0" encoding="utf-8"?>
<ds:datastoreItem xmlns:ds="http://schemas.openxmlformats.org/officeDocument/2006/customXml" ds:itemID="{7C2A9BC3-26C0-43E0-9220-36E79329D1EC}">
  <ds:schemaRefs/>
</ds:datastoreItem>
</file>

<file path=customXml/itemProps13.xml><?xml version="1.0" encoding="utf-8"?>
<ds:datastoreItem xmlns:ds="http://schemas.openxmlformats.org/officeDocument/2006/customXml" ds:itemID="{1618AA06-B22E-4D19-9680-0D7830426729}">
  <ds:schemaRefs/>
</ds:datastoreItem>
</file>

<file path=customXml/itemProps14.xml><?xml version="1.0" encoding="utf-8"?>
<ds:datastoreItem xmlns:ds="http://schemas.openxmlformats.org/officeDocument/2006/customXml" ds:itemID="{BD10FB75-E11B-40DD-A918-221962C20FBE}">
  <ds:schemaRefs/>
</ds:datastoreItem>
</file>

<file path=customXml/itemProps15.xml><?xml version="1.0" encoding="utf-8"?>
<ds:datastoreItem xmlns:ds="http://schemas.openxmlformats.org/officeDocument/2006/customXml" ds:itemID="{9CC3C4A9-97AD-44C5-A1DB-3D78005AC1A6}">
  <ds:schemaRefs/>
</ds:datastoreItem>
</file>

<file path=customXml/itemProps16.xml><?xml version="1.0" encoding="utf-8"?>
<ds:datastoreItem xmlns:ds="http://schemas.openxmlformats.org/officeDocument/2006/customXml" ds:itemID="{85D77EE6-52B7-48BE-9EDB-748F1EBB53DE}">
  <ds:schemaRefs/>
</ds:datastoreItem>
</file>

<file path=customXml/itemProps17.xml><?xml version="1.0" encoding="utf-8"?>
<ds:datastoreItem xmlns:ds="http://schemas.openxmlformats.org/officeDocument/2006/customXml" ds:itemID="{04FDFB92-CAF6-4B86-ACB4-2743871DE209}">
  <ds:schemaRefs/>
</ds:datastoreItem>
</file>

<file path=customXml/itemProps18.xml><?xml version="1.0" encoding="utf-8"?>
<ds:datastoreItem xmlns:ds="http://schemas.openxmlformats.org/officeDocument/2006/customXml" ds:itemID="{1F6ECE38-9977-429C-B19E-7005FE83D31C}">
  <ds:schemaRefs/>
</ds:datastoreItem>
</file>

<file path=customXml/itemProps19.xml><?xml version="1.0" encoding="utf-8"?>
<ds:datastoreItem xmlns:ds="http://schemas.openxmlformats.org/officeDocument/2006/customXml" ds:itemID="{2AD3FC8E-1FA2-46FC-B567-F58A7E3267BE}">
  <ds:schemaRefs/>
</ds:datastoreItem>
</file>

<file path=customXml/itemProps2.xml><?xml version="1.0" encoding="utf-8"?>
<ds:datastoreItem xmlns:ds="http://schemas.openxmlformats.org/officeDocument/2006/customXml" ds:itemID="{97C1B04C-EC40-4666-AADF-8B2BA4ED1B59}">
  <ds:schemaRefs/>
</ds:datastoreItem>
</file>

<file path=customXml/itemProps20.xml><?xml version="1.0" encoding="utf-8"?>
<ds:datastoreItem xmlns:ds="http://schemas.openxmlformats.org/officeDocument/2006/customXml" ds:itemID="{7CC5F709-E74B-4E5F-A728-923D5062EBEF}">
  <ds:schemaRefs/>
</ds:datastoreItem>
</file>

<file path=customXml/itemProps21.xml><?xml version="1.0" encoding="utf-8"?>
<ds:datastoreItem xmlns:ds="http://schemas.openxmlformats.org/officeDocument/2006/customXml" ds:itemID="{3CF6C26A-9F22-4676-90BD-00085AF64288}">
  <ds:schemaRefs/>
</ds:datastoreItem>
</file>

<file path=customXml/itemProps22.xml><?xml version="1.0" encoding="utf-8"?>
<ds:datastoreItem xmlns:ds="http://schemas.openxmlformats.org/officeDocument/2006/customXml" ds:itemID="{00912EEA-ED07-4E6D-B13E-050536BF6328}">
  <ds:schemaRefs/>
</ds:datastoreItem>
</file>

<file path=customXml/itemProps23.xml><?xml version="1.0" encoding="utf-8"?>
<ds:datastoreItem xmlns:ds="http://schemas.openxmlformats.org/officeDocument/2006/customXml" ds:itemID="{D8097D0C-BE3E-4AEC-9593-65CFCCB19297}">
  <ds:schemaRefs/>
</ds:datastoreItem>
</file>

<file path=customXml/itemProps24.xml><?xml version="1.0" encoding="utf-8"?>
<ds:datastoreItem xmlns:ds="http://schemas.openxmlformats.org/officeDocument/2006/customXml" ds:itemID="{0B4B9F01-0206-4D00-87D8-B486AF20DD84}">
  <ds:schemaRefs/>
</ds:datastoreItem>
</file>

<file path=customXml/itemProps25.xml><?xml version="1.0" encoding="utf-8"?>
<ds:datastoreItem xmlns:ds="http://schemas.openxmlformats.org/officeDocument/2006/customXml" ds:itemID="{02A45AF5-9D40-4516-A7CB-5CEB6440A7B4}">
  <ds:schemaRefs/>
</ds:datastoreItem>
</file>

<file path=customXml/itemProps26.xml><?xml version="1.0" encoding="utf-8"?>
<ds:datastoreItem xmlns:ds="http://schemas.openxmlformats.org/officeDocument/2006/customXml" ds:itemID="{572FBA73-6DBF-45DA-8282-9342320CFAB0}">
  <ds:schemaRefs/>
</ds:datastoreItem>
</file>

<file path=customXml/itemProps27.xml><?xml version="1.0" encoding="utf-8"?>
<ds:datastoreItem xmlns:ds="http://schemas.openxmlformats.org/officeDocument/2006/customXml" ds:itemID="{1666F4C2-68F5-4840-A44A-1A646C0925A1}">
  <ds:schemaRefs/>
</ds:datastoreItem>
</file>

<file path=customXml/itemProps28.xml><?xml version="1.0" encoding="utf-8"?>
<ds:datastoreItem xmlns:ds="http://schemas.openxmlformats.org/officeDocument/2006/customXml" ds:itemID="{D7BABA95-BFFE-422B-8591-3271669EEA88}">
  <ds:schemaRefs/>
</ds:datastoreItem>
</file>

<file path=customXml/itemProps29.xml><?xml version="1.0" encoding="utf-8"?>
<ds:datastoreItem xmlns:ds="http://schemas.openxmlformats.org/officeDocument/2006/customXml" ds:itemID="{1FB88ED9-D361-4F90-91F8-5CB12A08AA4A}">
  <ds:schemaRefs/>
</ds:datastoreItem>
</file>

<file path=customXml/itemProps3.xml><?xml version="1.0" encoding="utf-8"?>
<ds:datastoreItem xmlns:ds="http://schemas.openxmlformats.org/officeDocument/2006/customXml" ds:itemID="{A49235AA-9779-4D2B-BE46-EAA0582837E3}">
  <ds:schemaRefs/>
</ds:datastoreItem>
</file>

<file path=customXml/itemProps30.xml><?xml version="1.0" encoding="utf-8"?>
<ds:datastoreItem xmlns:ds="http://schemas.openxmlformats.org/officeDocument/2006/customXml" ds:itemID="{1581BFFB-B4CE-47A8-BE77-DC1339B1E5A7}">
  <ds:schemaRefs/>
</ds:datastoreItem>
</file>

<file path=customXml/itemProps31.xml><?xml version="1.0" encoding="utf-8"?>
<ds:datastoreItem xmlns:ds="http://schemas.openxmlformats.org/officeDocument/2006/customXml" ds:itemID="{2E75D7BF-16FD-4728-98BE-C3A1C7CFB95F}">
  <ds:schemaRefs/>
</ds:datastoreItem>
</file>

<file path=customXml/itemProps32.xml><?xml version="1.0" encoding="utf-8"?>
<ds:datastoreItem xmlns:ds="http://schemas.openxmlformats.org/officeDocument/2006/customXml" ds:itemID="{4886DC99-C027-4F5C-9A41-93397468D635}">
  <ds:schemaRefs/>
</ds:datastoreItem>
</file>

<file path=customXml/itemProps33.xml><?xml version="1.0" encoding="utf-8"?>
<ds:datastoreItem xmlns:ds="http://schemas.openxmlformats.org/officeDocument/2006/customXml" ds:itemID="{59EFE184-8F95-4FE5-B2BD-8FBEFE7270C0}">
  <ds:schemaRefs/>
</ds:datastoreItem>
</file>

<file path=customXml/itemProps34.xml><?xml version="1.0" encoding="utf-8"?>
<ds:datastoreItem xmlns:ds="http://schemas.openxmlformats.org/officeDocument/2006/customXml" ds:itemID="{6C79E4F8-DCFB-483C-880A-AEEC6AAFC838}">
  <ds:schemaRefs/>
</ds:datastoreItem>
</file>

<file path=customXml/itemProps35.xml><?xml version="1.0" encoding="utf-8"?>
<ds:datastoreItem xmlns:ds="http://schemas.openxmlformats.org/officeDocument/2006/customXml" ds:itemID="{ADCE8654-E840-4AD9-867C-3644FCBF4530}">
  <ds:schemaRefs/>
</ds:datastoreItem>
</file>

<file path=customXml/itemProps36.xml><?xml version="1.0" encoding="utf-8"?>
<ds:datastoreItem xmlns:ds="http://schemas.openxmlformats.org/officeDocument/2006/customXml" ds:itemID="{426C66BD-40A2-4A4B-995C-C9B4070A2CAD}">
  <ds:schemaRefs/>
</ds:datastoreItem>
</file>

<file path=customXml/itemProps37.xml><?xml version="1.0" encoding="utf-8"?>
<ds:datastoreItem xmlns:ds="http://schemas.openxmlformats.org/officeDocument/2006/customXml" ds:itemID="{16EAE3B3-247E-437C-8942-1A330D5F4EBA}">
  <ds:schemaRefs/>
</ds:datastoreItem>
</file>

<file path=customXml/itemProps38.xml><?xml version="1.0" encoding="utf-8"?>
<ds:datastoreItem xmlns:ds="http://schemas.openxmlformats.org/officeDocument/2006/customXml" ds:itemID="{609A7215-39C3-4F08-B8E4-9F94FE016A69}">
  <ds:schemaRefs/>
</ds:datastoreItem>
</file>

<file path=customXml/itemProps39.xml><?xml version="1.0" encoding="utf-8"?>
<ds:datastoreItem xmlns:ds="http://schemas.openxmlformats.org/officeDocument/2006/customXml" ds:itemID="{0C28CD63-34A2-4FE5-8505-FE4EBAF026D8}">
  <ds:schemaRefs/>
</ds:datastoreItem>
</file>

<file path=customXml/itemProps4.xml><?xml version="1.0" encoding="utf-8"?>
<ds:datastoreItem xmlns:ds="http://schemas.openxmlformats.org/officeDocument/2006/customXml" ds:itemID="{80661B8B-A327-44F9-823B-4D9EE0B3EC78}">
  <ds:schemaRefs/>
</ds:datastoreItem>
</file>

<file path=customXml/itemProps40.xml><?xml version="1.0" encoding="utf-8"?>
<ds:datastoreItem xmlns:ds="http://schemas.openxmlformats.org/officeDocument/2006/customXml" ds:itemID="{3DA44121-D413-428D-BF61-1A9B99BDCFE1}">
  <ds:schemaRefs/>
</ds:datastoreItem>
</file>

<file path=customXml/itemProps41.xml><?xml version="1.0" encoding="utf-8"?>
<ds:datastoreItem xmlns:ds="http://schemas.openxmlformats.org/officeDocument/2006/customXml" ds:itemID="{E4D8983D-1795-4BEF-865A-CBB97324505A}">
  <ds:schemaRefs/>
</ds:datastoreItem>
</file>

<file path=customXml/itemProps42.xml><?xml version="1.0" encoding="utf-8"?>
<ds:datastoreItem xmlns:ds="http://schemas.openxmlformats.org/officeDocument/2006/customXml" ds:itemID="{EAB520BC-C6EC-457E-8AB5-55DB67C86858}">
  <ds:schemaRefs/>
</ds:datastoreItem>
</file>

<file path=customXml/itemProps43.xml><?xml version="1.0" encoding="utf-8"?>
<ds:datastoreItem xmlns:ds="http://schemas.openxmlformats.org/officeDocument/2006/customXml" ds:itemID="{23574EA9-FE27-47C5-9334-4402A4B54CCA}">
  <ds:schemaRefs/>
</ds:datastoreItem>
</file>

<file path=customXml/itemProps44.xml><?xml version="1.0" encoding="utf-8"?>
<ds:datastoreItem xmlns:ds="http://schemas.openxmlformats.org/officeDocument/2006/customXml" ds:itemID="{7B695704-29DB-4D8E-B058-9063360FC4DF}">
  <ds:schemaRefs/>
</ds:datastoreItem>
</file>

<file path=customXml/itemProps45.xml><?xml version="1.0" encoding="utf-8"?>
<ds:datastoreItem xmlns:ds="http://schemas.openxmlformats.org/officeDocument/2006/customXml" ds:itemID="{7E35FEDB-1F0E-4D67-A313-4AC59C26FF29}">
  <ds:schemaRefs/>
</ds:datastoreItem>
</file>

<file path=customXml/itemProps46.xml><?xml version="1.0" encoding="utf-8"?>
<ds:datastoreItem xmlns:ds="http://schemas.openxmlformats.org/officeDocument/2006/customXml" ds:itemID="{E12A980D-0D3E-421F-A76A-D59D946E12C7}">
  <ds:schemaRefs/>
</ds:datastoreItem>
</file>

<file path=customXml/itemProps5.xml><?xml version="1.0" encoding="utf-8"?>
<ds:datastoreItem xmlns:ds="http://schemas.openxmlformats.org/officeDocument/2006/customXml" ds:itemID="{41FE0223-5D12-4506-A85C-575A8C08CB28}">
  <ds:schemaRefs/>
</ds:datastoreItem>
</file>

<file path=customXml/itemProps6.xml><?xml version="1.0" encoding="utf-8"?>
<ds:datastoreItem xmlns:ds="http://schemas.openxmlformats.org/officeDocument/2006/customXml" ds:itemID="{38AB8DE4-FD9B-4166-BEC3-3F1753596133}">
  <ds:schemaRefs/>
</ds:datastoreItem>
</file>

<file path=customXml/itemProps7.xml><?xml version="1.0" encoding="utf-8"?>
<ds:datastoreItem xmlns:ds="http://schemas.openxmlformats.org/officeDocument/2006/customXml" ds:itemID="{DBDA92BB-5745-4D45-96C8-F073293E7E03}">
  <ds:schemaRefs/>
</ds:datastoreItem>
</file>

<file path=customXml/itemProps8.xml><?xml version="1.0" encoding="utf-8"?>
<ds:datastoreItem xmlns:ds="http://schemas.openxmlformats.org/officeDocument/2006/customXml" ds:itemID="{B27F640E-84DF-4F97-BC70-D045F1E6594F}">
  <ds:schemaRefs/>
</ds:datastoreItem>
</file>

<file path=customXml/itemProps9.xml><?xml version="1.0" encoding="utf-8"?>
<ds:datastoreItem xmlns:ds="http://schemas.openxmlformats.org/officeDocument/2006/customXml" ds:itemID="{E302F8A6-E97E-4F99-B11C-E61239E7891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0</TotalTime>
  <Words>950</Words>
  <Application>Microsoft Office PowerPoint</Application>
  <PresentationFormat>Произвольный</PresentationFormat>
  <Paragraphs>167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Siemens 2016 – 16:9</vt:lpstr>
      <vt:lpstr>SINAMICS.  Инновационные преобразователи частоты  для применения в машиностроении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Инновационные преобразователи частоты для общепромышленных и специальных применений</vt:lpstr>
      <vt:lpstr>Благодарим Вас за внимание!</vt:lpstr>
    </vt:vector>
  </TitlesOfParts>
  <Company>SIEMENS AG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Design PowerPoint-Templates</dc:title>
  <dc:creator>Kluge, Dietmar</dc:creator>
  <cp:lastModifiedBy>Nuzhdin Alexander</cp:lastModifiedBy>
  <cp:revision>167</cp:revision>
  <cp:lastPrinted>2012-10-29T09:59:01Z</cp:lastPrinted>
  <dcterms:created xsi:type="dcterms:W3CDTF">2006-04-07T10:01:45Z</dcterms:created>
  <dcterms:modified xsi:type="dcterms:W3CDTF">2017-09-15T08:18:54Z</dcterms:modified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Deutsch</vt:lpwstr>
  </property>
  <property fmtid="{D5CDD505-2E9C-101B-9397-08002B2CF9AE}" pid="3" name="Release date">
    <vt:lpwstr>January 2016</vt:lpwstr>
  </property>
  <property fmtid="{D5CDD505-2E9C-101B-9397-08002B2CF9AE}" pid="4" name="Office version">
    <vt:lpwstr>2007/2010</vt:lpwstr>
  </property>
  <property fmtid="{D5CDD505-2E9C-101B-9397-08002B2CF9AE}" pid="5" name="Release version">
    <vt:lpwstr>1.0</vt:lpwstr>
  </property>
  <property fmtid="{D5CDD505-2E9C-101B-9397-08002B2CF9AE}" pid="6" name="_AdHocReviewCycleID">
    <vt:i4>-1242830689</vt:i4>
  </property>
  <property fmtid="{D5CDD505-2E9C-101B-9397-08002B2CF9AE}" pid="7" name="_NewReviewCycle">
    <vt:lpwstr/>
  </property>
  <property fmtid="{D5CDD505-2E9C-101B-9397-08002B2CF9AE}" pid="8" name="_EmailSubject">
    <vt:lpwstr>Презентация для Автомобильной промышленности</vt:lpwstr>
  </property>
  <property fmtid="{D5CDD505-2E9C-101B-9397-08002B2CF9AE}" pid="9" name="_AuthorEmail">
    <vt:lpwstr>alexander.nuzhdin@siemens.com</vt:lpwstr>
  </property>
  <property fmtid="{D5CDD505-2E9C-101B-9397-08002B2CF9AE}" pid="10" name="_AuthorEmailDisplayName">
    <vt:lpwstr>Nuzhdin, Alexander</vt:lpwstr>
  </property>
  <property fmtid="{D5CDD505-2E9C-101B-9397-08002B2CF9AE}" pid="11" name="_PreviousAdHocReviewCycleID">
    <vt:i4>809747375</vt:i4>
  </property>
</Properties>
</file>