
<file path=[Content_Types].xml><?xml version="1.0" encoding="utf-8"?>
<Types xmlns="http://schemas.openxmlformats.org/package/2006/content-types">
  <Override PartName="/customXml/itemProps35.xml" ContentType="application/vnd.openxmlformats-officedocument.customXmlPropertie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customXml/itemProps13.xml" ContentType="application/vnd.openxmlformats-officedocument.customXmlProperties+xml"/>
  <Override PartName="/customXml/itemProps24.xml" ContentType="application/vnd.openxmlformats-officedocument.customXmlProperties+xml"/>
  <Override PartName="/customXml/itemProps42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customXml/itemProps3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customXml/itemProps20.xml" ContentType="application/vnd.openxmlformats-officedocument.customXmlPropertie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customXml/itemProps6.xml" ContentType="application/vnd.openxmlformats-officedocument.customXmlProperties+xml"/>
  <Override PartName="/customXml/itemProps29.xml" ContentType="application/vnd.openxmlformats-officedocument.customXmlPropertie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customXml/itemProps18.xml" ContentType="application/vnd.openxmlformats-officedocument.customXmlProperties+xml"/>
  <Override PartName="/customXml/itemProps36.xml" ContentType="application/vnd.openxmlformats-officedocument.customXmlProperti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customXml/itemProps2.xml" ContentType="application/vnd.openxmlformats-officedocument.customXmlProperties+xml"/>
  <Override PartName="/customXml/itemProps25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14.xml" ContentType="application/vnd.openxmlformats-officedocument.customXmlProperties+xml"/>
  <Override PartName="/customXml/itemProps32.xml" ContentType="application/vnd.openxmlformats-officedocument.customXmlProperties+xml"/>
  <Override PartName="/customXml/itemProps43.xml" ContentType="application/vnd.openxmlformats-officedocument.customXmlProperti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customXml/itemProps21.xml" ContentType="application/vnd.openxmlformats-officedocument.customXmlProperti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customXml/itemProps10.xml" ContentType="application/vnd.openxmlformats-officedocument.customXmlPropertie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customXml/itemProps7.xml" ContentType="application/vnd.openxmlformats-officedocument.customXmlPropertie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customXml/itemProps19.xml" ContentType="application/vnd.openxmlformats-officedocument.customXmlProperties+xml"/>
  <Override PartName="/customXml/itemProps37.xml" ContentType="application/vnd.openxmlformats-officedocument.customXmlPropertie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5.xml" ContentType="application/vnd.openxmlformats-officedocument.customXmlProperties+xml"/>
  <Override PartName="/customXml/itemProps26.xml" ContentType="application/vnd.openxmlformats-officedocument.customXmlProperties+xml"/>
  <Override PartName="/customXml/itemProps44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customXml/itemProps3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customXml/itemProps11.xml" ContentType="application/vnd.openxmlformats-officedocument.customXmlProperties+xml"/>
  <Override PartName="/customXml/itemProps22.xml" ContentType="application/vnd.openxmlformats-officedocument.customXmlProperties+xml"/>
  <Override PartName="/customXml/itemProps40.xml" ContentType="application/vnd.openxmlformats-officedocument.customXmlPropertie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customXml/itemProps8.xml" ContentType="application/vnd.openxmlformats-officedocument.customXml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customXml/itemProps38.xml" ContentType="application/vnd.openxmlformats-officedocument.customXmlPropertie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customXml/itemProps4.xml" ContentType="application/vnd.openxmlformats-officedocument.customXmlProperties+xml"/>
  <Override PartName="/customXml/itemProps27.xml" ContentType="application/vnd.openxmlformats-officedocument.customXmlProperti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customXml/itemProps16.xml" ContentType="application/vnd.openxmlformats-officedocument.customXmlProperties+xml"/>
  <Override PartName="/customXml/itemProps34.xml" ContentType="application/vnd.openxmlformats-officedocument.customXmlProperties+xml"/>
  <Override PartName="/customXml/itemProps45.xml" ContentType="application/vnd.openxmlformats-officedocument.customXmlPropertie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customXml/itemProps23.xml" ContentType="application/vnd.openxmlformats-officedocument.customXmlProperties+xml"/>
  <Override PartName="/customXml/itemProps41.xml" ContentType="application/vnd.openxmlformats-officedocument.customXmlPropertie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customXml/itemProps12.xml" ContentType="application/vnd.openxmlformats-officedocument.customXmlProperties+xml"/>
  <Override PartName="/customXml/itemProps30.xml" ContentType="application/vnd.openxmlformats-officedocument.customXmlPropertie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customXml/itemProps9.xml" ContentType="application/vnd.openxmlformats-officedocument.customXmlPropertie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customXml/itemProps39.xml" ContentType="application/vnd.openxmlformats-officedocument.customXmlPropertie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customXml/itemProps5.xml" ContentType="application/vnd.openxmlformats-officedocument.customXmlProperties+xml"/>
  <Override PartName="/customXml/itemProps17.xml" ContentType="application/vnd.openxmlformats-officedocument.customXmlProperties+xml"/>
  <Override PartName="/customXml/itemProps28.xml" ContentType="application/vnd.openxmlformats-officedocument.customXmlProperties+xml"/>
  <Override PartName="/customXml/itemProps46.xml" ContentType="application/vnd.openxmlformats-officedocument.customXmlProperties+xml"/>
  <Override PartName="/ppt/slides/slide8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7"/>
  </p:sldMasterIdLst>
  <p:notesMasterIdLst>
    <p:notesMasterId r:id="rId57"/>
  </p:notesMasterIdLst>
  <p:handoutMasterIdLst>
    <p:handoutMasterId r:id="rId58"/>
  </p:handoutMasterIdLst>
  <p:sldIdLst>
    <p:sldId id="257" r:id="rId48"/>
    <p:sldId id="264" r:id="rId49"/>
    <p:sldId id="272" r:id="rId50"/>
    <p:sldId id="270" r:id="rId51"/>
    <p:sldId id="271" r:id="rId52"/>
    <p:sldId id="274" r:id="rId53"/>
    <p:sldId id="275" r:id="rId54"/>
    <p:sldId id="273" r:id="rId55"/>
    <p:sldId id="261" r:id="rId56"/>
  </p:sldIdLst>
  <p:sldSz cx="12198350" cy="6858000"/>
  <p:notesSz cx="7099300" cy="10234613"/>
  <p:custDataLst>
    <p:custData r:id="rId3"/>
    <p:tags r:id="rId59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 autoAdjust="0"/>
  </p:normalViewPr>
  <p:slideViewPr>
    <p:cSldViewPr snapToObjects="1" showGuides="1">
      <p:cViewPr>
        <p:scale>
          <a:sx n="66" d="100"/>
          <a:sy n="66" d="100"/>
        </p:scale>
        <p:origin x="-1110" y="-258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  <p:guide pos="2663"/>
        <p:guide pos="2753"/>
        <p:guide pos="5021"/>
        <p:guide pos="5112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8" d="100"/>
          <a:sy n="88" d="100"/>
        </p:scale>
        <p:origin x="-3720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slideMaster" Target="slideMasters/slideMaster1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customXml" Target="../customXml/item41.xml"/><Relationship Id="rId54" Type="http://schemas.openxmlformats.org/officeDocument/2006/relationships/slide" Target="slides/slide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slide" Target="slides/slide6.xml"/><Relationship Id="rId58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2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slide" Target="slides/slide5.xml"/><Relationship Id="rId6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8" Type="http://schemas.openxmlformats.org/officeDocument/2006/relationships/customXml" Target="../customXml/item8.xml"/><Relationship Id="rId51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>
                <a:latin typeface="Arial" pitchFamily="34" charset="0"/>
              </a:rPr>
              <a:t>Handzettel </a:t>
            </a:r>
            <a:fld id="{BFC713D8-7968-482B-A79F-9C586FE5053A}" type="slidenum">
              <a:rPr lang="de-DE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Notizen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</a:rPr>
              <a:t>Notizen</a:t>
            </a:r>
            <a:r>
              <a:rPr lang="en-US" dirty="0" smtClean="0">
                <a:latin typeface="Arial" pitchFamily="34" charset="0"/>
              </a:rPr>
              <a:t> </a:t>
            </a:r>
            <a:fld id="{AD141568-5488-4AC9-B82D-9F5CE1225E2A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3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customXml" Target="../../customXml/item1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customXml" Target="../../customXml/item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customXml" Target="../../customXml/item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customXml" Target="../../customXml/item8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customXml" Target="../../customXml/item23.xml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customXml" Target="../../customXml/item2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customXml" Target="../../customXml/item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customXml" Target="../../customXml/item24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customXml" Target="../../customXml/item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customXml" Target="../../customXml/item33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customXml" Target="../../customXml/item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customXml" Target="../../customXml/item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customXml" Target="../../customXml/item39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1976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8428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8428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-216000" y="-216000"/>
              <a:ext cx="12628800" cy="7290000"/>
              <a:chOff x="-216000" y="-216000"/>
              <a:chExt cx="12628800" cy="7290000"/>
            </a:xfrm>
          </p:grpSpPr>
          <p:cxnSp>
            <p:nvCxnSpPr>
              <p:cNvPr id="72" name="Gerade Verbindung 71"/>
              <p:cNvCxnSpPr/>
              <p:nvPr userDrawn="1"/>
            </p:nvCxnSpPr>
            <p:spPr bwMode="auto">
              <a:xfrm>
                <a:off x="627063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auto">
              <a:xfrm>
                <a:off x="6099175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auto">
              <a:xfrm>
                <a:off x="62420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auto">
              <a:xfrm>
                <a:off x="8835479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auto">
              <a:xfrm>
                <a:off x="117157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auto">
              <a:xfrm rot="5400000">
                <a:off x="123228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auto">
              <a:xfrm rot="5400000">
                <a:off x="123228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auto">
              <a:xfrm rot="5400000">
                <a:off x="123228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auto">
              <a:xfrm rot="5400000">
                <a:off x="123228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auto">
              <a:xfrm>
                <a:off x="627063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auto">
              <a:xfrm>
                <a:off x="6099175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auto">
              <a:xfrm>
                <a:off x="62420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auto">
              <a:xfrm>
                <a:off x="8835479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auto">
              <a:xfrm>
                <a:off x="117157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auto">
              <a:xfrm rot="5400000">
                <a:off x="-1260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auto">
              <a:xfrm rot="5400000">
                <a:off x="-1260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auto">
              <a:xfrm rot="5400000">
                <a:off x="-1260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auto">
              <a:xfrm rot="5400000">
                <a:off x="-1260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3" name="Gruppieren 32"/>
            <p:cNvGrpSpPr/>
            <p:nvPr userDrawn="1"/>
          </p:nvGrpSpPr>
          <p:grpSpPr>
            <a:xfrm>
              <a:off x="4227513" y="-216000"/>
              <a:ext cx="142875" cy="180000"/>
              <a:chOff x="6251575" y="-63600"/>
              <a:chExt cx="142875" cy="180000"/>
            </a:xfrm>
          </p:grpSpPr>
          <p:cxnSp>
            <p:nvCxnSpPr>
              <p:cNvPr id="70" name="Gerade Verbindung 69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uppieren 56"/>
            <p:cNvGrpSpPr/>
            <p:nvPr userDrawn="1"/>
          </p:nvGrpSpPr>
          <p:grpSpPr>
            <a:xfrm>
              <a:off x="4227513" y="6894000"/>
              <a:ext cx="142875" cy="180000"/>
              <a:chOff x="6251575" y="-63600"/>
              <a:chExt cx="142875" cy="180000"/>
            </a:xfrm>
          </p:grpSpPr>
          <p:cxnSp>
            <p:nvCxnSpPr>
              <p:cNvPr id="68" name="Gerade Verbindung 67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Gruppieren 57"/>
            <p:cNvGrpSpPr/>
            <p:nvPr userDrawn="1"/>
          </p:nvGrpSpPr>
          <p:grpSpPr>
            <a:xfrm>
              <a:off x="7970838" y="-216000"/>
              <a:ext cx="142875" cy="180000"/>
              <a:chOff x="6251575" y="-63600"/>
              <a:chExt cx="142875" cy="180000"/>
            </a:xfrm>
          </p:grpSpPr>
          <p:cxnSp>
            <p:nvCxnSpPr>
              <p:cNvPr id="66" name="Gerade Verbindung 65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uppieren 58"/>
            <p:cNvGrpSpPr/>
            <p:nvPr userDrawn="1"/>
          </p:nvGrpSpPr>
          <p:grpSpPr>
            <a:xfrm>
              <a:off x="7970838" y="6894000"/>
              <a:ext cx="142875" cy="180000"/>
              <a:chOff x="6251575" y="-63600"/>
              <a:chExt cx="142875" cy="180000"/>
            </a:xfrm>
          </p:grpSpPr>
          <p:cxnSp>
            <p:nvCxnSpPr>
              <p:cNvPr id="64" name="Gerade Verbindung 63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81637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29294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5453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0298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97162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00326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703787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80700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4138034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60815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11413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1976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8428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8428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1" name="Gruppieren 30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grpSp>
          <p:nvGrpSpPr>
            <p:cNvPr id="32" name="Gruppieren 31"/>
            <p:cNvGrpSpPr/>
            <p:nvPr userDrawn="1"/>
          </p:nvGrpSpPr>
          <p:grpSpPr>
            <a:xfrm>
              <a:off x="-216000" y="-216000"/>
              <a:ext cx="12628800" cy="7290000"/>
              <a:chOff x="-216000" y="-216000"/>
              <a:chExt cx="12628800" cy="7290000"/>
            </a:xfrm>
          </p:grpSpPr>
          <p:cxnSp>
            <p:nvCxnSpPr>
              <p:cNvPr id="72" name="Gerade Verbindung 71"/>
              <p:cNvCxnSpPr/>
              <p:nvPr userDrawn="1"/>
            </p:nvCxnSpPr>
            <p:spPr bwMode="auto">
              <a:xfrm>
                <a:off x="627063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72"/>
              <p:cNvCxnSpPr/>
              <p:nvPr userDrawn="1"/>
            </p:nvCxnSpPr>
            <p:spPr bwMode="auto">
              <a:xfrm>
                <a:off x="6099175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Gerade Verbindung 73"/>
              <p:cNvCxnSpPr/>
              <p:nvPr userDrawn="1"/>
            </p:nvCxnSpPr>
            <p:spPr bwMode="auto">
              <a:xfrm>
                <a:off x="62420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Gerade Verbindung 74"/>
              <p:cNvCxnSpPr/>
              <p:nvPr userDrawn="1"/>
            </p:nvCxnSpPr>
            <p:spPr bwMode="auto">
              <a:xfrm>
                <a:off x="8835479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Gerade Verbindung 75"/>
              <p:cNvCxnSpPr/>
              <p:nvPr userDrawn="1"/>
            </p:nvCxnSpPr>
            <p:spPr bwMode="auto">
              <a:xfrm>
                <a:off x="117157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/>
              <p:nvPr userDrawn="1"/>
            </p:nvCxnSpPr>
            <p:spPr bwMode="auto">
              <a:xfrm rot="5400000">
                <a:off x="123228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auto">
              <a:xfrm rot="5400000">
                <a:off x="123228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Gerade Verbindung 78"/>
              <p:cNvCxnSpPr/>
              <p:nvPr userDrawn="1"/>
            </p:nvCxnSpPr>
            <p:spPr bwMode="auto">
              <a:xfrm rot="5400000">
                <a:off x="123228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auto">
              <a:xfrm rot="5400000">
                <a:off x="123228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Gerade Verbindung 80"/>
              <p:cNvCxnSpPr/>
              <p:nvPr userDrawn="1"/>
            </p:nvCxnSpPr>
            <p:spPr bwMode="auto">
              <a:xfrm>
                <a:off x="627063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auto">
              <a:xfrm>
                <a:off x="6099175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 userDrawn="1"/>
            </p:nvCxnSpPr>
            <p:spPr bwMode="auto">
              <a:xfrm>
                <a:off x="62420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auto">
              <a:xfrm>
                <a:off x="8835479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/>
              <p:nvPr userDrawn="1"/>
            </p:nvCxnSpPr>
            <p:spPr bwMode="auto">
              <a:xfrm>
                <a:off x="117157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auto">
              <a:xfrm rot="5400000">
                <a:off x="-1260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auto">
              <a:xfrm rot="5400000">
                <a:off x="-1260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auto">
              <a:xfrm rot="5400000">
                <a:off x="-1260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auto">
              <a:xfrm rot="5400000">
                <a:off x="-1260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6" name="Gruppieren 55"/>
            <p:cNvGrpSpPr/>
            <p:nvPr userDrawn="1"/>
          </p:nvGrpSpPr>
          <p:grpSpPr>
            <a:xfrm>
              <a:off x="4227513" y="-216000"/>
              <a:ext cx="142875" cy="180000"/>
              <a:chOff x="6251575" y="-63600"/>
              <a:chExt cx="142875" cy="180000"/>
            </a:xfrm>
          </p:grpSpPr>
          <p:cxnSp>
            <p:nvCxnSpPr>
              <p:cNvPr id="70" name="Gerade Verbindung 69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70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7" name="Gruppieren 56"/>
            <p:cNvGrpSpPr/>
            <p:nvPr userDrawn="1"/>
          </p:nvGrpSpPr>
          <p:grpSpPr>
            <a:xfrm>
              <a:off x="4227513" y="6894000"/>
              <a:ext cx="142875" cy="180000"/>
              <a:chOff x="6251575" y="-63600"/>
              <a:chExt cx="142875" cy="180000"/>
            </a:xfrm>
          </p:grpSpPr>
          <p:cxnSp>
            <p:nvCxnSpPr>
              <p:cNvPr id="68" name="Gerade Verbindung 67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Gerade Verbindung 68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8" name="Gruppieren 57"/>
            <p:cNvGrpSpPr/>
            <p:nvPr userDrawn="1"/>
          </p:nvGrpSpPr>
          <p:grpSpPr>
            <a:xfrm>
              <a:off x="7970838" y="-216000"/>
              <a:ext cx="142875" cy="180000"/>
              <a:chOff x="6251575" y="-63600"/>
              <a:chExt cx="142875" cy="180000"/>
            </a:xfrm>
          </p:grpSpPr>
          <p:cxnSp>
            <p:nvCxnSpPr>
              <p:cNvPr id="66" name="Gerade Verbindung 65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6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9" name="Gruppieren 58"/>
            <p:cNvGrpSpPr/>
            <p:nvPr userDrawn="1"/>
          </p:nvGrpSpPr>
          <p:grpSpPr>
            <a:xfrm>
              <a:off x="7970838" y="6894000"/>
              <a:ext cx="142875" cy="180000"/>
              <a:chOff x="6251575" y="-63600"/>
              <a:chExt cx="142875" cy="180000"/>
            </a:xfrm>
          </p:grpSpPr>
          <p:cxnSp>
            <p:nvCxnSpPr>
              <p:cNvPr id="64" name="Gerade Verbindung 63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4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Gerade Verbindung 62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="" xmlns:p14="http://schemas.microsoft.com/office/powerpoint/2010/main" val="258577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55014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055890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4171778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910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598800"/>
            <a:ext cx="3931200" cy="259200"/>
          </a:xfrm>
        </p:spPr>
        <p:txBody>
          <a:bodyPr/>
          <a:lstStyle/>
          <a:p>
            <a:r>
              <a:rPr lang="de-DE" dirty="0" smtClean="0"/>
              <a:t>15.09.2016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87200" y="6598800"/>
            <a:ext cx="8409600" cy="259200"/>
          </a:xfrm>
        </p:spPr>
        <p:txBody>
          <a:bodyPr/>
          <a:lstStyle/>
          <a:p>
            <a:r>
              <a:rPr lang="de-DE" dirty="0" smtClean="0"/>
              <a:t>Alexander Nuzhdin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247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1412875"/>
            <a:ext cx="4514400" cy="4752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400" y="324000"/>
            <a:ext cx="1584000" cy="670123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78183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361033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33059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ru-RU" dirty="0" smtClean="0"/>
              <a:t>15.09.2016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5481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557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15.09.2016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Автомобильная промышленность и решения в России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de-DE" dirty="0" smtClean="0"/>
              <a:t> </a:t>
            </a:r>
            <a:fld id="{99E26495-FA13-4534-B451-FB78AC0E3177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custData r:id="rId1"/>
    </p:custDataLst>
    <p:extLst>
      <p:ext uri="{BB962C8B-B14F-4D97-AF65-F5344CB8AC3E}">
        <p14:creationId xmlns="" xmlns:p14="http://schemas.microsoft.com/office/powerpoint/2010/main" val="219860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1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50" Type="http://schemas.openxmlformats.org/officeDocument/2006/relationships/tags" Target="../tags/tag27.xml"/><Relationship Id="rId55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41" Type="http://schemas.openxmlformats.org/officeDocument/2006/relationships/tags" Target="../tags/tag18.xml"/><Relationship Id="rId54" Type="http://schemas.openxmlformats.org/officeDocument/2006/relationships/tags" Target="../tags/tag3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9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3" Type="http://schemas.openxmlformats.org/officeDocument/2006/relationships/tags" Target="../tags/tag3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36" Type="http://schemas.openxmlformats.org/officeDocument/2006/relationships/tags" Target="../tags/tag13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4" Type="http://schemas.openxmlformats.org/officeDocument/2006/relationships/tags" Target="../tags/tag21.xml"/><Relationship Id="rId52" Type="http://schemas.openxmlformats.org/officeDocument/2006/relationships/tags" Target="../tags/tag2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35" Type="http://schemas.openxmlformats.org/officeDocument/2006/relationships/tags" Target="../tags/tag12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56" Type="http://schemas.openxmlformats.org/officeDocument/2006/relationships/image" Target="../media/image1.wmf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pieren 66"/>
          <p:cNvGrpSpPr/>
          <p:nvPr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grpSp>
          <p:nvGrpSpPr>
            <p:cNvPr id="68" name="Gruppieren 67"/>
            <p:cNvGrpSpPr/>
            <p:nvPr userDrawn="1"/>
          </p:nvGrpSpPr>
          <p:grpSpPr>
            <a:xfrm>
              <a:off x="-216000" y="-216000"/>
              <a:ext cx="12628800" cy="7290000"/>
              <a:chOff x="-216000" y="-216000"/>
              <a:chExt cx="12628800" cy="7290000"/>
            </a:xfrm>
          </p:grpSpPr>
          <p:cxnSp>
            <p:nvCxnSpPr>
              <p:cNvPr id="85" name="Gerade Verbindung 84"/>
              <p:cNvCxnSpPr/>
              <p:nvPr userDrawn="1"/>
            </p:nvCxnSpPr>
            <p:spPr bwMode="auto">
              <a:xfrm>
                <a:off x="627063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Gerade Verbindung 85"/>
              <p:cNvCxnSpPr/>
              <p:nvPr userDrawn="1"/>
            </p:nvCxnSpPr>
            <p:spPr bwMode="auto">
              <a:xfrm>
                <a:off x="6099175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7" name="Gerade Verbindung 86"/>
              <p:cNvCxnSpPr/>
              <p:nvPr userDrawn="1"/>
            </p:nvCxnSpPr>
            <p:spPr bwMode="auto">
              <a:xfrm>
                <a:off x="62420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Gerade Verbindung 87"/>
              <p:cNvCxnSpPr/>
              <p:nvPr userDrawn="1"/>
            </p:nvCxnSpPr>
            <p:spPr bwMode="auto">
              <a:xfrm>
                <a:off x="8835479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Gerade Verbindung 88"/>
              <p:cNvCxnSpPr/>
              <p:nvPr userDrawn="1"/>
            </p:nvCxnSpPr>
            <p:spPr bwMode="auto">
              <a:xfrm>
                <a:off x="11715750" y="-216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Gerade Verbindung 89"/>
              <p:cNvCxnSpPr/>
              <p:nvPr userDrawn="1"/>
            </p:nvCxnSpPr>
            <p:spPr bwMode="auto">
              <a:xfrm rot="5400000">
                <a:off x="123228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" name="Gerade Verbindung 90"/>
              <p:cNvCxnSpPr/>
              <p:nvPr userDrawn="1"/>
            </p:nvCxnSpPr>
            <p:spPr bwMode="auto">
              <a:xfrm rot="5400000">
                <a:off x="123228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Gerade Verbindung 91"/>
              <p:cNvCxnSpPr/>
              <p:nvPr userDrawn="1"/>
            </p:nvCxnSpPr>
            <p:spPr bwMode="auto">
              <a:xfrm rot="5400000">
                <a:off x="123228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Gerade Verbindung 92"/>
              <p:cNvCxnSpPr/>
              <p:nvPr userDrawn="1"/>
            </p:nvCxnSpPr>
            <p:spPr bwMode="auto">
              <a:xfrm rot="5400000">
                <a:off x="123228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Gerade Verbindung 93"/>
              <p:cNvCxnSpPr/>
              <p:nvPr userDrawn="1"/>
            </p:nvCxnSpPr>
            <p:spPr bwMode="auto">
              <a:xfrm>
                <a:off x="627063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 Verbindung 94"/>
              <p:cNvCxnSpPr/>
              <p:nvPr userDrawn="1"/>
            </p:nvCxnSpPr>
            <p:spPr bwMode="auto">
              <a:xfrm>
                <a:off x="6099175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Gerade Verbindung 95"/>
              <p:cNvCxnSpPr/>
              <p:nvPr userDrawn="1"/>
            </p:nvCxnSpPr>
            <p:spPr bwMode="auto">
              <a:xfrm>
                <a:off x="62420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Gerade Verbindung 96"/>
              <p:cNvCxnSpPr/>
              <p:nvPr userDrawn="1"/>
            </p:nvCxnSpPr>
            <p:spPr bwMode="auto">
              <a:xfrm>
                <a:off x="8835479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/>
              <p:nvPr userDrawn="1"/>
            </p:nvCxnSpPr>
            <p:spPr bwMode="auto">
              <a:xfrm>
                <a:off x="11715750" y="68940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Gerade Verbindung 98"/>
              <p:cNvCxnSpPr/>
              <p:nvPr userDrawn="1"/>
            </p:nvCxnSpPr>
            <p:spPr bwMode="auto">
              <a:xfrm rot="5400000">
                <a:off x="-126000" y="242887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Gerade Verbindung 99"/>
              <p:cNvCxnSpPr/>
              <p:nvPr userDrawn="1"/>
            </p:nvCxnSpPr>
            <p:spPr bwMode="auto">
              <a:xfrm rot="5400000">
                <a:off x="-126000" y="891075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Gerade Verbindung 100"/>
              <p:cNvCxnSpPr/>
              <p:nvPr userDrawn="1"/>
            </p:nvCxnSpPr>
            <p:spPr bwMode="auto">
              <a:xfrm rot="5400000">
                <a:off x="-126000" y="36252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 userDrawn="1"/>
            </p:nvCxnSpPr>
            <p:spPr bwMode="auto">
              <a:xfrm rot="5400000">
                <a:off x="-126000" y="3765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Gruppieren 68"/>
            <p:cNvGrpSpPr/>
            <p:nvPr userDrawn="1"/>
          </p:nvGrpSpPr>
          <p:grpSpPr>
            <a:xfrm>
              <a:off x="4227513" y="-216000"/>
              <a:ext cx="142875" cy="180000"/>
              <a:chOff x="6251575" y="-63600"/>
              <a:chExt cx="142875" cy="180000"/>
            </a:xfrm>
          </p:grpSpPr>
          <p:cxnSp>
            <p:nvCxnSpPr>
              <p:cNvPr id="83" name="Gerade Verbindung 82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Gerade Verbindung 83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0" name="Gruppieren 69"/>
            <p:cNvGrpSpPr/>
            <p:nvPr userDrawn="1"/>
          </p:nvGrpSpPr>
          <p:grpSpPr>
            <a:xfrm>
              <a:off x="4227513" y="6894000"/>
              <a:ext cx="142875" cy="180000"/>
              <a:chOff x="6251575" y="-63600"/>
              <a:chExt cx="142875" cy="180000"/>
            </a:xfrm>
          </p:grpSpPr>
          <p:cxnSp>
            <p:nvCxnSpPr>
              <p:cNvPr id="81" name="Gerade Verbindung 80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" name="Gerade Verbindung 81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" name="Gruppieren 70"/>
            <p:cNvGrpSpPr/>
            <p:nvPr userDrawn="1"/>
          </p:nvGrpSpPr>
          <p:grpSpPr>
            <a:xfrm>
              <a:off x="7970838" y="-216000"/>
              <a:ext cx="142875" cy="180000"/>
              <a:chOff x="6251575" y="-63600"/>
              <a:chExt cx="142875" cy="180000"/>
            </a:xfrm>
          </p:grpSpPr>
          <p:cxnSp>
            <p:nvCxnSpPr>
              <p:cNvPr id="79" name="Gerade Verbindung 78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Gerade Verbindung 79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2" name="Gruppieren 71"/>
            <p:cNvGrpSpPr/>
            <p:nvPr userDrawn="1"/>
          </p:nvGrpSpPr>
          <p:grpSpPr>
            <a:xfrm>
              <a:off x="7970838" y="6894000"/>
              <a:ext cx="142875" cy="180000"/>
              <a:chOff x="6251575" y="-63600"/>
              <a:chExt cx="142875" cy="180000"/>
            </a:xfrm>
          </p:grpSpPr>
          <p:cxnSp>
            <p:nvCxnSpPr>
              <p:cNvPr id="77" name="Gerade Verbindung 76"/>
              <p:cNvCxnSpPr/>
              <p:nvPr userDrawn="1"/>
            </p:nvCxnSpPr>
            <p:spPr bwMode="auto">
              <a:xfrm>
                <a:off x="6251575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Gerade Verbindung 77"/>
              <p:cNvCxnSpPr/>
              <p:nvPr userDrawn="1"/>
            </p:nvCxnSpPr>
            <p:spPr bwMode="auto">
              <a:xfrm>
                <a:off x="6394450" y="-63600"/>
                <a:ext cx="0" cy="180000"/>
              </a:xfrm>
              <a:prstGeom prst="line">
                <a:avLst/>
              </a:prstGeom>
              <a:solidFill>
                <a:schemeClr val="tx2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3" name="Gerade Verbindung 7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Gerade Verbindung 73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Gerade Verbindung 75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cdtRectangle 12 Id15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7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6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cdtText Box 133 Id1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ru-RU" sz="1000" b="1" dirty="0" smtClean="0">
                <a:solidFill>
                  <a:srgbClr val="879BAA"/>
                </a:solidFill>
              </a:rPr>
              <a:t>Для</a:t>
            </a:r>
            <a:r>
              <a:rPr lang="ru-RU" sz="1000" b="1" baseline="0" dirty="0" smtClean="0">
                <a:solidFill>
                  <a:srgbClr val="879BAA"/>
                </a:solidFill>
              </a:rPr>
              <a:t> свободного использования </a:t>
            </a:r>
            <a:r>
              <a:rPr lang="en-US" sz="1000" b="1" dirty="0" smtClean="0">
                <a:solidFill>
                  <a:srgbClr val="879BAA"/>
                </a:solidFill>
              </a:rPr>
              <a:t>© </a:t>
            </a:r>
            <a:r>
              <a:rPr lang="ru-RU" sz="1000" b="1" kern="1200" baseline="0" noProof="0" dirty="0" smtClean="0">
                <a:solidFill>
                  <a:srgbClr val="879BAA"/>
                </a:solidFill>
                <a:latin typeface="Arial" pitchFamily="34" charset="0"/>
                <a:ea typeface="ＭＳ Ｐゴシック" charset="-128"/>
                <a:cs typeface="+mn-cs"/>
              </a:rPr>
              <a:t>ООО Сименс</a:t>
            </a:r>
            <a:r>
              <a:rPr lang="en-US" sz="1000" b="1" kern="1200" baseline="0" noProof="0" dirty="0" smtClean="0">
                <a:solidFill>
                  <a:srgbClr val="879BAA"/>
                </a:solidFill>
                <a:latin typeface="Arial" pitchFamily="34" charset="0"/>
                <a:ea typeface="ＭＳ Ｐゴシック" charset="-128"/>
                <a:cs typeface="+mn-cs"/>
              </a:rPr>
              <a:t> </a:t>
            </a:r>
            <a:r>
              <a:rPr lang="en-US" sz="1000" b="1" kern="1200" baseline="0" dirty="0" smtClean="0">
                <a:solidFill>
                  <a:srgbClr val="879BAA"/>
                </a:solidFill>
                <a:latin typeface="Arial" pitchFamily="34" charset="0"/>
                <a:ea typeface="ＭＳ Ｐゴシック" charset="-128"/>
                <a:cs typeface="+mn-cs"/>
              </a:rPr>
              <a:t>2017</a:t>
            </a:r>
            <a:endParaRPr lang="en-US" sz="1000" b="1" kern="1200" baseline="0" dirty="0">
              <a:solidFill>
                <a:srgbClr val="879BAA"/>
              </a:solidFill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66" name="p4pp footer - cdtTextBox 13 Id19" hidden="1"/>
          <p:cNvSpPr txBox="1"/>
          <p:nvPr>
            <p:custDataLst>
              <p:tags r:id="rId52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Author / Department</a:t>
            </a:r>
          </a:p>
        </p:txBody>
      </p:sp>
      <p:sp>
        <p:nvSpPr>
          <p:cNvPr id="64" name="p4pp date - cdtTextBox 12 Id17" hidden="1"/>
          <p:cNvSpPr txBox="1"/>
          <p:nvPr>
            <p:custDataLst>
              <p:tags r:id="rId53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noProof="0" dirty="0" smtClean="0">
                <a:solidFill>
                  <a:srgbClr val="000000"/>
                </a:solidFill>
              </a:rPr>
              <a:t>XX.XX.20XX</a:t>
            </a:r>
          </a:p>
        </p:txBody>
      </p:sp>
      <p:sp>
        <p:nvSpPr>
          <p:cNvPr id="65" name="p4pp page - cdtTextBox 11 Id18" hidden="1"/>
          <p:cNvSpPr txBox="1"/>
          <p:nvPr>
            <p:custDataLst>
              <p:tags r:id="rId54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Стр.</a:t>
            </a:r>
            <a:r>
              <a:rPr lang="en-US" sz="1000" noProof="0" dirty="0" smtClean="0">
                <a:solidFill>
                  <a:srgbClr val="000000"/>
                </a:solidFill>
              </a:rPr>
              <a:t> </a:t>
            </a:r>
            <a:fld id="{91E7552C-A157-4A4F-8E99-698C0325FC94}" type="slidenum">
              <a:rPr lang="en-US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en-US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3787200" y="6598800"/>
            <a:ext cx="8409600" cy="259200"/>
          </a:xfrm>
          <a:prstGeom prst="rect">
            <a:avLst/>
          </a:prstGeom>
        </p:spPr>
        <p:txBody>
          <a:bodyPr vert="horz" lIns="0" tIns="0" rIns="482400" bIns="11520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Автомобильная промышленность и решения в России</a:t>
            </a:r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0" y="6598800"/>
            <a:ext cx="3931200" cy="259200"/>
          </a:xfrm>
          <a:prstGeom prst="rect">
            <a:avLst/>
          </a:prstGeom>
        </p:spPr>
        <p:txBody>
          <a:bodyPr vert="horz" lIns="1908000" tIns="0" rIns="0" bIns="11520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15.09.2016</a:t>
            </a:r>
            <a:endParaRPr lang="en-US" dirty="0"/>
          </a:p>
        </p:txBody>
      </p:sp>
      <p:sp>
        <p:nvSpPr>
          <p:cNvPr id="6" name="page"/>
          <p:cNvSpPr>
            <a:spLocks noGrp="1"/>
          </p:cNvSpPr>
          <p:nvPr>
            <p:ph type="sldNum" sz="quarter" idx="4"/>
          </p:nvPr>
        </p:nvSpPr>
        <p:spPr>
          <a:xfrm>
            <a:off x="0" y="6598800"/>
            <a:ext cx="1764000" cy="259200"/>
          </a:xfrm>
          <a:prstGeom prst="rect">
            <a:avLst/>
          </a:prstGeom>
        </p:spPr>
        <p:txBody>
          <a:bodyPr vert="horz" lIns="626400" tIns="0" rIns="0" bIns="115200" rtlCol="0" anchor="t" anchorCtr="0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Стр. </a:t>
            </a:r>
            <a:fld id="{99E26495-FA13-4534-B451-FB78AC0E31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empower - DO NOT DELETE!!!" hidden="1"/>
          <p:cNvSpPr/>
          <p:nvPr>
            <p:custDataLst>
              <p:tags r:id="rId55"/>
            </p:custDataLst>
          </p:nvPr>
        </p:nvSpPr>
        <p:spPr bwMode="auto">
          <a:xfrm>
            <a:off x="-1270000" y="-1270000"/>
            <a:ext cx="0" cy="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34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hyperlink" Target="http://www.siemens.com/sinamics-g120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siemens.com/sinamics-g1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iemens.com/sinamics-g120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siemens.com/sinamics-g12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iemens.com/sinamics-g120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3.png"/><Relationship Id="rId4" Type="http://schemas.openxmlformats.org/officeDocument/2006/relationships/tags" Target="../tags/tag97.xml"/><Relationship Id="rId9" Type="http://schemas.openxmlformats.org/officeDocument/2006/relationships/hyperlink" Target="mailto:icc.ru@siemen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63" y="3243495"/>
            <a:ext cx="6480000" cy="2494202"/>
          </a:xfrm>
        </p:spPr>
        <p:txBody>
          <a:bodyPr/>
          <a:lstStyle/>
          <a:p>
            <a:r>
              <a:rPr lang="en-US" dirty="0"/>
              <a:t>SINAMICS G120</a:t>
            </a:r>
            <a:r>
              <a:rPr lang="en-US" dirty="0" smtClean="0"/>
              <a:t>.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Работа с глубокими просадками напряжения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sz="1000" b="0" noProof="0" dirty="0" smtClean="0"/>
              <a:t/>
            </a:r>
            <a:br>
              <a:rPr lang="en-US" sz="1000" b="0" noProof="0" dirty="0" smtClean="0"/>
            </a:br>
            <a:r>
              <a:rPr lang="ru-RU" sz="2000" b="0" noProof="0" dirty="0" smtClean="0"/>
              <a:t>Модульные</a:t>
            </a:r>
            <a:r>
              <a:rPr lang="ru-RU" sz="2000" b="0" dirty="0" smtClean="0"/>
              <a:t> преобразователи частоты</a:t>
            </a:r>
            <a:endParaRPr lang="en-US" sz="2000" b="0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siemens.com/</a:t>
            </a:r>
            <a:r>
              <a:rPr lang="en-US" dirty="0" err="1" smtClean="0"/>
              <a:t>sinamics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7063" y="5842800"/>
            <a:ext cx="3671912" cy="324000"/>
          </a:xfrm>
        </p:spPr>
        <p:txBody>
          <a:bodyPr/>
          <a:lstStyle/>
          <a:p>
            <a:r>
              <a:rPr lang="ru-RU" dirty="0" smtClean="0"/>
              <a:t>Для свободного использования</a:t>
            </a:r>
            <a:r>
              <a:rPr lang="en-US" dirty="0" smtClean="0"/>
              <a:t> </a:t>
            </a:r>
            <a:r>
              <a:rPr lang="en-US" noProof="0" dirty="0" smtClean="0"/>
              <a:t>© </a:t>
            </a:r>
            <a:r>
              <a:rPr lang="ru-RU" noProof="0" dirty="0" smtClean="0"/>
              <a:t> ООО Сименс</a:t>
            </a:r>
            <a:r>
              <a:rPr lang="en-US" noProof="0" dirty="0" smtClean="0"/>
              <a:t> 2017</a:t>
            </a:r>
            <a:endParaRPr lang="en-US" noProof="0" dirty="0"/>
          </a:p>
        </p:txBody>
      </p:sp>
      <p:pic>
        <p:nvPicPr>
          <p:cNvPr id="7" name="Grafik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781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 связанные с просадками напряжения питающей сети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9175" y="1484784"/>
            <a:ext cx="5616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Существуют различные проблемы, которым может быть подвержено напряжение сети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кратковременное </a:t>
            </a:r>
            <a:r>
              <a:rPr lang="ru-RU" sz="1200" dirty="0" smtClean="0">
                <a:solidFill>
                  <a:schemeClr val="tx1"/>
                </a:solidFill>
              </a:rPr>
              <a:t>перенапряжение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просадки </a:t>
            </a:r>
            <a:r>
              <a:rPr lang="ru-RU" sz="1200" dirty="0" smtClean="0">
                <a:solidFill>
                  <a:schemeClr val="tx1"/>
                </a:solidFill>
              </a:rPr>
              <a:t>напряжения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периодически происходящие колебания напряжения </a:t>
            </a:r>
            <a:r>
              <a:rPr lang="ru-RU" sz="1200" dirty="0" smtClean="0">
                <a:solidFill>
                  <a:schemeClr val="tx1"/>
                </a:solidFill>
              </a:rPr>
              <a:t>сети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дисбаланс фазного </a:t>
            </a:r>
            <a:r>
              <a:rPr lang="ru-RU" sz="1200" dirty="0" smtClean="0">
                <a:solidFill>
                  <a:schemeClr val="tx1"/>
                </a:solidFill>
              </a:rPr>
              <a:t>напряжения</a:t>
            </a:r>
            <a:endParaRPr lang="ru-RU" sz="12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 гармонические искажения напряжения и пропадание питающего напряжения.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66" y="1484784"/>
            <a:ext cx="37535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94719" y="177281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???</a:t>
            </a:r>
            <a:endParaRPr lang="en-US" b="1" dirty="0"/>
          </a:p>
        </p:txBody>
      </p:sp>
      <p:pic>
        <p:nvPicPr>
          <p:cNvPr id="10" name="Picture 5" descr="C:\Users\z003btur\Desktop\Temp\P_D081_XX_00206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281" y="3861048"/>
            <a:ext cx="3333518" cy="249666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66" y="4027239"/>
            <a:ext cx="984084" cy="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0894" y="5018391"/>
            <a:ext cx="979327" cy="9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4902" y="4033849"/>
            <a:ext cx="979327" cy="9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9319" y="5014191"/>
            <a:ext cx="973993" cy="9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Последствия некачественного электроснабжения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16.</a:t>
            </a:r>
            <a:r>
              <a:rPr lang="en-US" dirty="0" smtClean="0"/>
              <a:t>0</a:t>
            </a:r>
            <a:r>
              <a:rPr lang="ru-RU" dirty="0" smtClean="0"/>
              <a:t>4.201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9175" y="1484784"/>
            <a:ext cx="56166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Последствия</a:t>
            </a:r>
            <a:r>
              <a:rPr lang="en-US" sz="12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Останов технологической линии либо всего производства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Брак продукции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Поломка оборудования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Затраты на повторный запуск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Простой всего предприятия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Недовыпуск продукции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Безопасность людей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566" y="1484784"/>
            <a:ext cx="37535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94719" y="1772816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???</a:t>
            </a:r>
            <a:endParaRPr lang="en-US" b="1" dirty="0"/>
          </a:p>
        </p:txBody>
      </p:sp>
      <p:pic>
        <p:nvPicPr>
          <p:cNvPr id="9" name="Picture 2" descr="C:\Users\z003btur\Desktop\Temp\G_SY02_XX_01789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7181" y="4077072"/>
            <a:ext cx="2168618" cy="2160240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66" y="4027239"/>
            <a:ext cx="984084" cy="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0894" y="5018391"/>
            <a:ext cx="979327" cy="9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4902" y="4033849"/>
            <a:ext cx="979327" cy="9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9319" y="5014191"/>
            <a:ext cx="973993" cy="9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SINAMICS G120. </a:t>
            </a:r>
            <a:r>
              <a:rPr lang="ru-RU" dirty="0" smtClean="0">
                <a:solidFill>
                  <a:schemeClr val="tx1"/>
                </a:solidFill>
              </a:rPr>
              <a:t>Работа с плохими сетями, аварийное питание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16.</a:t>
            </a:r>
            <a:r>
              <a:rPr lang="en-US" dirty="0" smtClean="0"/>
              <a:t>0</a:t>
            </a:r>
            <a:r>
              <a:rPr lang="ru-RU" dirty="0" smtClean="0"/>
              <a:t>4.201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8575" y="1484784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Работа с глубокими просадками напряжения </a:t>
            </a:r>
            <a:r>
              <a:rPr lang="ru-RU" sz="1200" dirty="0" smtClean="0">
                <a:solidFill>
                  <a:schemeClr val="tx1"/>
                </a:solidFill>
              </a:rPr>
              <a:t>(до 70%) возможна при использовании модульных преобразователей частоты SINAMICS G120 в следующей комплектации: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- Управляющий модуль CU240E-2 (USS/</a:t>
            </a:r>
            <a:r>
              <a:rPr lang="ru-RU" sz="1200" dirty="0" err="1" smtClean="0">
                <a:solidFill>
                  <a:schemeClr val="tx1"/>
                </a:solidFill>
              </a:rPr>
              <a:t>Modbus</a:t>
            </a:r>
            <a:r>
              <a:rPr lang="ru-RU" sz="1200" dirty="0" smtClean="0">
                <a:solidFill>
                  <a:schemeClr val="tx1"/>
                </a:solidFill>
              </a:rPr>
              <a:t> RTU, PROFIBUS DP, PROFINET);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- Силовой модуль PM240-2.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29669" y="6154271"/>
            <a:ext cx="2486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hlinkClick r:id="rId2"/>
              </a:rPr>
              <a:t>www.siemens.com/sinamics-g120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2" descr="C:\Users\z003btur\Desktop\Temp\P_D011_XX_00626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5199" y="3615694"/>
            <a:ext cx="5472607" cy="2549609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566" y="4027239"/>
            <a:ext cx="984084" cy="9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0894" y="5018391"/>
            <a:ext cx="979327" cy="9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4902" y="4033849"/>
            <a:ext cx="979327" cy="97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39319" y="5014191"/>
            <a:ext cx="973993" cy="96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Принципиальная схема</a:t>
            </a:r>
            <a:r>
              <a:rPr lang="en-US" dirty="0" smtClean="0"/>
              <a:t> </a:t>
            </a:r>
            <a:r>
              <a:rPr lang="ru-RU" dirty="0" smtClean="0"/>
              <a:t>преобразователя частоты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9175" y="1484784"/>
            <a:ext cx="56166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Выпрямитель состоит из неуправляемого одно или трехфазной мостовой схемы. Однофазная версия используется только для низких мощностей.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Выпрямитель преобразует переменное напряжение сети в постоянное напряжение. Далее оно сглаживается в промежуточном контуре конденсатором, в идеальном случае напряжение промежуточного контура</a:t>
            </a:r>
            <a:r>
              <a:rPr lang="en-US" sz="1200" dirty="0" smtClean="0">
                <a:solidFill>
                  <a:schemeClr val="tx1"/>
                </a:solidFill>
              </a:rPr>
              <a:t> U</a:t>
            </a:r>
            <a:r>
              <a:rPr lang="en-US" sz="800" dirty="0" smtClean="0">
                <a:solidFill>
                  <a:schemeClr val="tx1"/>
                </a:solidFill>
              </a:rPr>
              <a:t>ZK.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Во время зарядки конденсатора промежуточного контура протекает очень большой кратковременный ток. Это может вывести из строя входной предохранитель или , даже, выпрямитель. Ток зарядки должен быть ограничен допустимой величиной. Это достигается включением балластного резистора R последовательно с конденсатором, который активизируется только при включении преобразователя. После зарядки конденсатора резистор выключается, например, контактным реле.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Большая емкость конденсатора требуется для сглаживания напряжения промежуточного звена. После выключения инвертора из сети, конденсатор сохраняет высокое напряжение в течении определенного времени. Это отображается зарядным светодиодом. Основное назначение преобразователя частоты - это получение переменного по частоте и амплитуде напряжения для управления трехфазным асинхронным двигателем</a:t>
            </a:r>
            <a:r>
              <a:rPr lang="en-US" sz="1200" dirty="0" smtClean="0">
                <a:solidFill>
                  <a:schemeClr val="tx1"/>
                </a:solidFill>
              </a:rPr>
              <a:t> (</a:t>
            </a:r>
            <a:r>
              <a:rPr lang="ru-RU" sz="1200" dirty="0" smtClean="0">
                <a:solidFill>
                  <a:schemeClr val="tx1"/>
                </a:solidFill>
              </a:rPr>
              <a:t>поэтому на выходе устанавливается инвертор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en-US" sz="12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59" y="1484785"/>
            <a:ext cx="530295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779" y="3068960"/>
            <a:ext cx="1333212" cy="2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60562" y="29249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0623" y="232983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Неуправляемый выпрямитель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0903" y="232983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Инвертор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6767" y="220486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Звено постоянного тока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29669" y="6154271"/>
            <a:ext cx="2486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hlinkClick r:id="rId4"/>
              </a:rPr>
              <a:t>www.siemens.com/sinamics-g120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реализации (просадка напряжения до 70%)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9175" y="1484784"/>
            <a:ext cx="56166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При нормальной работе  </a:t>
            </a:r>
            <a:r>
              <a:rPr lang="ru-RU" sz="1200" dirty="0" smtClean="0">
                <a:solidFill>
                  <a:schemeClr val="tx1"/>
                </a:solidFill>
              </a:rPr>
              <a:t>преобразователя частоты </a:t>
            </a:r>
            <a:r>
              <a:rPr lang="en-US" sz="1200" dirty="0" smtClean="0">
                <a:solidFill>
                  <a:schemeClr val="tx1"/>
                </a:solidFill>
              </a:rPr>
              <a:t>SINAMICS G120 (PM240-2 + CU240E-2) </a:t>
            </a:r>
            <a:r>
              <a:rPr lang="ru-RU" sz="1200" dirty="0" smtClean="0">
                <a:solidFill>
                  <a:schemeClr val="tx1"/>
                </a:solidFill>
              </a:rPr>
              <a:t>показывает напряжение звена постоянного тока равное </a:t>
            </a:r>
            <a:r>
              <a:rPr lang="ru-RU" sz="1200" b="1" dirty="0" smtClean="0">
                <a:solidFill>
                  <a:schemeClr val="tx1"/>
                </a:solidFill>
              </a:rPr>
              <a:t>582,13 </a:t>
            </a:r>
            <a:r>
              <a:rPr lang="en-US" sz="1200" b="1" dirty="0" smtClean="0">
                <a:solidFill>
                  <a:schemeClr val="tx1"/>
                </a:solidFill>
              </a:rPr>
              <a:t>V (DC)</a:t>
            </a:r>
            <a:r>
              <a:rPr lang="ru-RU" sz="1200" dirty="0" smtClean="0">
                <a:solidFill>
                  <a:schemeClr val="tx1"/>
                </a:solidFill>
              </a:rPr>
              <a:t>, что соответствует входному напряжению  равному </a:t>
            </a:r>
            <a:r>
              <a:rPr lang="ru-RU" sz="1200" b="1" dirty="0" smtClean="0">
                <a:solidFill>
                  <a:schemeClr val="tx1"/>
                </a:solidFill>
              </a:rPr>
              <a:t>411</a:t>
            </a:r>
            <a:r>
              <a:rPr lang="en-US" sz="1200" b="1" dirty="0" smtClean="0">
                <a:solidFill>
                  <a:schemeClr val="tx1"/>
                </a:solidFill>
              </a:rPr>
              <a:t>V (AC)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При использовании ЛАТР (лабораторного автотрансформатора) напряжение было снижено до значения  напряжения звена постоянного тока равного </a:t>
            </a:r>
            <a:r>
              <a:rPr lang="en-US" sz="1200" b="1" dirty="0" smtClean="0">
                <a:solidFill>
                  <a:schemeClr val="tx1"/>
                </a:solidFill>
              </a:rPr>
              <a:t>152</a:t>
            </a:r>
            <a:r>
              <a:rPr lang="ru-RU" sz="1200" b="1" dirty="0" smtClean="0">
                <a:solidFill>
                  <a:schemeClr val="tx1"/>
                </a:solidFill>
              </a:rPr>
              <a:t>,</a:t>
            </a:r>
            <a:r>
              <a:rPr lang="en-US" sz="1200" b="1" dirty="0" smtClean="0">
                <a:solidFill>
                  <a:schemeClr val="tx1"/>
                </a:solidFill>
              </a:rPr>
              <a:t>6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>V (DC)</a:t>
            </a:r>
            <a:r>
              <a:rPr lang="ru-RU" sz="1200" dirty="0" smtClean="0">
                <a:solidFill>
                  <a:schemeClr val="tx1"/>
                </a:solidFill>
              </a:rPr>
              <a:t> , что соответствует входному напряжению  равному </a:t>
            </a:r>
            <a:r>
              <a:rPr lang="ru-RU" sz="1200" b="1" dirty="0" smtClean="0">
                <a:solidFill>
                  <a:schemeClr val="tx1"/>
                </a:solidFill>
              </a:rPr>
              <a:t>411</a:t>
            </a:r>
            <a:r>
              <a:rPr lang="en-US" sz="1200" b="1" dirty="0" smtClean="0">
                <a:solidFill>
                  <a:schemeClr val="tx1"/>
                </a:solidFill>
              </a:rPr>
              <a:t>V (AC)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59" y="1484785"/>
            <a:ext cx="530295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779" y="3068960"/>
            <a:ext cx="1333212" cy="2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PROJECTS\Input\Азот_новости\582V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59" y="3114883"/>
            <a:ext cx="2175470" cy="2402349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 bwMode="auto">
          <a:xfrm>
            <a:off x="860562" y="4149080"/>
            <a:ext cx="719956" cy="360040"/>
          </a:xfrm>
          <a:prstGeom prst="ellipse">
            <a:avLst/>
          </a:prstGeom>
          <a:solidFill>
            <a:schemeClr val="accent2">
              <a:alpha val="0"/>
            </a:schemeClr>
          </a:solidFill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b="1" dirty="0" err="1" smtClean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H="1">
            <a:off x="1580518" y="3277568"/>
            <a:ext cx="1529261" cy="95093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860562" y="29249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0623" y="232983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Неуправляемый выпрямитель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0903" y="232983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Инвертор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6767" y="220486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Звено постоянного тока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24" name="Picture 2" descr="C:\Users\z003btur\Desktop\Temp\P_D011_XX_00626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5199" y="3615694"/>
            <a:ext cx="5472607" cy="2549609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9229669" y="6154271"/>
            <a:ext cx="2486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hlinkClick r:id="rId6"/>
              </a:rPr>
              <a:t>www.siemens.com/sinamics-g120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реализации (просадка напряжения до 70%)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9175" y="1484784"/>
            <a:ext cx="5616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При нормальной работе  </a:t>
            </a:r>
            <a:r>
              <a:rPr lang="ru-RU" sz="1200" dirty="0" smtClean="0">
                <a:solidFill>
                  <a:schemeClr val="tx1"/>
                </a:solidFill>
              </a:rPr>
              <a:t>преобразователя частоты </a:t>
            </a:r>
            <a:r>
              <a:rPr lang="en-US" sz="1200" dirty="0" smtClean="0">
                <a:solidFill>
                  <a:schemeClr val="tx1"/>
                </a:solidFill>
              </a:rPr>
              <a:t>SINAMICS G120 (PM240-2 + CU240E-2) </a:t>
            </a:r>
            <a:r>
              <a:rPr lang="ru-RU" sz="1200" dirty="0" smtClean="0">
                <a:solidFill>
                  <a:schemeClr val="tx1"/>
                </a:solidFill>
              </a:rPr>
              <a:t>показывает напряжение звена постоянного тока равное </a:t>
            </a:r>
            <a:r>
              <a:rPr lang="ru-RU" sz="1200" b="1" dirty="0" smtClean="0">
                <a:solidFill>
                  <a:schemeClr val="tx1"/>
                </a:solidFill>
              </a:rPr>
              <a:t>582,13 </a:t>
            </a:r>
            <a:r>
              <a:rPr lang="en-US" sz="1200" b="1" dirty="0" smtClean="0">
                <a:solidFill>
                  <a:schemeClr val="tx1"/>
                </a:solidFill>
              </a:rPr>
              <a:t>V (DC)</a:t>
            </a:r>
            <a:r>
              <a:rPr lang="ru-RU" sz="1200" dirty="0" smtClean="0">
                <a:solidFill>
                  <a:schemeClr val="tx1"/>
                </a:solidFill>
              </a:rPr>
              <a:t>, что соответствует входному напряжению  равному </a:t>
            </a:r>
            <a:r>
              <a:rPr lang="ru-RU" sz="1200" b="1" dirty="0" smtClean="0">
                <a:solidFill>
                  <a:schemeClr val="tx1"/>
                </a:solidFill>
              </a:rPr>
              <a:t>411</a:t>
            </a:r>
            <a:r>
              <a:rPr lang="en-US" sz="1200" b="1" dirty="0" smtClean="0">
                <a:solidFill>
                  <a:schemeClr val="tx1"/>
                </a:solidFill>
              </a:rPr>
              <a:t>V (3AC)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При использовании ЛАТР (лабораторного автотрансформатора) напряжение было снижено до значения  напряжения звена постоянного тока равного </a:t>
            </a:r>
            <a:r>
              <a:rPr lang="en-US" sz="1200" b="1" dirty="0" smtClean="0">
                <a:solidFill>
                  <a:schemeClr val="tx1"/>
                </a:solidFill>
              </a:rPr>
              <a:t>107</a:t>
            </a:r>
            <a:r>
              <a:rPr lang="ru-RU" sz="1200" b="1" dirty="0" smtClean="0">
                <a:solidFill>
                  <a:schemeClr val="tx1"/>
                </a:solidFill>
              </a:rPr>
              <a:t>,9 </a:t>
            </a:r>
            <a:r>
              <a:rPr lang="en-US" sz="1200" b="1" dirty="0" smtClean="0">
                <a:solidFill>
                  <a:schemeClr val="tx1"/>
                </a:solidFill>
              </a:rPr>
              <a:t>V (3AC)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Значение напряжения </a:t>
            </a:r>
            <a:r>
              <a:rPr lang="en-US" sz="1200" b="1" dirty="0" smtClean="0">
                <a:solidFill>
                  <a:schemeClr val="tx1"/>
                </a:solidFill>
              </a:rPr>
              <a:t>107</a:t>
            </a:r>
            <a:r>
              <a:rPr lang="ru-RU" sz="1200" b="1" dirty="0" smtClean="0">
                <a:solidFill>
                  <a:schemeClr val="tx1"/>
                </a:solidFill>
              </a:rPr>
              <a:t>,9 </a:t>
            </a:r>
            <a:r>
              <a:rPr lang="en-US" sz="1200" b="1" dirty="0" smtClean="0">
                <a:solidFill>
                  <a:schemeClr val="tx1"/>
                </a:solidFill>
              </a:rPr>
              <a:t>V (3AC)</a:t>
            </a:r>
            <a:r>
              <a:rPr lang="ru-RU" sz="1200" dirty="0" smtClean="0">
                <a:solidFill>
                  <a:schemeClr val="tx1"/>
                </a:solidFill>
              </a:rPr>
              <a:t> соответствует </a:t>
            </a:r>
            <a:r>
              <a:rPr lang="ru-RU" sz="1200" b="1" dirty="0" smtClean="0">
                <a:solidFill>
                  <a:schemeClr val="tx1"/>
                </a:solidFill>
              </a:rPr>
              <a:t>26,25%  </a:t>
            </a:r>
            <a:r>
              <a:rPr lang="ru-RU" sz="1200" dirty="0" smtClean="0">
                <a:solidFill>
                  <a:schemeClr val="tx1"/>
                </a:solidFill>
              </a:rPr>
              <a:t>от первоначально значения напряжения питания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559" y="1484785"/>
            <a:ext cx="5302950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779" y="3842359"/>
            <a:ext cx="1333212" cy="2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PROJECTS\Input\Азот_новости\582V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559" y="3888282"/>
            <a:ext cx="2175470" cy="2402349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 bwMode="auto">
          <a:xfrm>
            <a:off x="860562" y="4922479"/>
            <a:ext cx="719956" cy="360040"/>
          </a:xfrm>
          <a:prstGeom prst="ellipse">
            <a:avLst/>
          </a:prstGeom>
          <a:solidFill>
            <a:schemeClr val="accent2">
              <a:alpha val="0"/>
            </a:schemeClr>
          </a:solidFill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b="1" dirty="0" err="1" smtClean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H="1">
            <a:off x="1580518" y="4050967"/>
            <a:ext cx="1529261" cy="95093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860562" y="292494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0623" y="2329830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Неуправляемый выпрямитель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50903" y="232983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Инвертор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6767" y="2204864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Звено постоянного тока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20" name="Picture 4" descr="C:\PROJECTS\Input\Азот_новости\152V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1414" y="3914367"/>
            <a:ext cx="2264025" cy="2394953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 bwMode="auto">
          <a:xfrm>
            <a:off x="6472932" y="5001903"/>
            <a:ext cx="719956" cy="330277"/>
          </a:xfrm>
          <a:prstGeom prst="ellipse">
            <a:avLst/>
          </a:prstGeom>
          <a:solidFill>
            <a:schemeClr val="accent2">
              <a:alpha val="0"/>
            </a:schemeClr>
          </a:solidFill>
          <a:ln w="31750">
            <a:solidFill>
              <a:srgbClr val="FF0000"/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ru-RU" sz="1800" b="1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 flipH="1" flipV="1">
            <a:off x="4442991" y="4050967"/>
            <a:ext cx="2071136" cy="106582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/>
          <p:cNvSpPr/>
          <p:nvPr/>
        </p:nvSpPr>
        <p:spPr>
          <a:xfrm>
            <a:off x="9229669" y="6154271"/>
            <a:ext cx="2486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hlinkClick r:id="rId6"/>
              </a:rPr>
              <a:t>www.siemens.com/sinamics-g120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SINAMICS G120. </a:t>
            </a:r>
            <a:r>
              <a:rPr lang="ru-RU" dirty="0" smtClean="0">
                <a:solidFill>
                  <a:schemeClr val="tx1"/>
                </a:solidFill>
              </a:rPr>
              <a:t>Работа с плохими сетями, аварийное питание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16.</a:t>
            </a:r>
            <a:r>
              <a:rPr lang="en-US" dirty="0" smtClean="0"/>
              <a:t>0</a:t>
            </a:r>
            <a:r>
              <a:rPr lang="ru-RU" dirty="0" smtClean="0"/>
              <a:t>4.201</a:t>
            </a:r>
            <a:r>
              <a:rPr lang="en-US" dirty="0" smtClean="0"/>
              <a:t>7</a:t>
            </a:r>
            <a:endParaRPr lang="de-DE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Стр.</a:t>
            </a:r>
            <a:r>
              <a:rPr lang="de-DE" smtClean="0"/>
              <a:t> </a:t>
            </a:r>
            <a:fld id="{99E26495-FA13-4534-B451-FB78AC0E317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9175" y="1484784"/>
            <a:ext cx="5616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SINAMICS G120 </a:t>
            </a:r>
            <a:r>
              <a:rPr lang="en-US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 smtClean="0">
                <a:solidFill>
                  <a:schemeClr val="tx1"/>
                </a:solidFill>
              </a:rPr>
              <a:t>3</a:t>
            </a:r>
            <a:r>
              <a:rPr lang="en-US" sz="1200" dirty="0" smtClean="0">
                <a:solidFill>
                  <a:schemeClr val="tx1"/>
                </a:solidFill>
              </a:rPr>
              <a:t>AC</a:t>
            </a:r>
            <a:r>
              <a:rPr lang="ru-RU" sz="1200" dirty="0" smtClean="0">
                <a:solidFill>
                  <a:schemeClr val="tx1"/>
                </a:solidFill>
              </a:rPr>
              <a:t>380В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r>
              <a:rPr lang="ru-RU" sz="1200" dirty="0" smtClean="0">
                <a:solidFill>
                  <a:schemeClr val="tx1"/>
                </a:solidFill>
              </a:rPr>
              <a:t> в конфигурации с силовым модулем PM240-2 позволяет функционировать при работе с сетями, имеющими как кратковременные, так и длительные просадки до 70% от номинального напряжения сети. Аварийное питание преобразователя возможно обеспечивать с помощью питания от аккумуляторных батарей 200-220В постоянного тока без дорогостоящих промышленных источников бесперебойного питания либо от однофазных генераторов 220В необходимой мощности.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29669" y="6154271"/>
            <a:ext cx="2486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hlinkClick r:id="rId2"/>
              </a:rPr>
              <a:t>www.siemens.com/sinamics-g120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90115" name="Picture 3" descr="C:\Users\z003btur\Desktop\Temp\рекламный моду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46" y="1470270"/>
            <a:ext cx="3312531" cy="4684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r>
              <a:rPr lang="ru-RU" noProof="0" dirty="0" smtClean="0"/>
              <a:t> Вас за внимание</a:t>
            </a:r>
            <a:r>
              <a:rPr lang="en-US" noProof="0" dirty="0" smtClean="0"/>
              <a:t>!</a:t>
            </a:r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dirty="0" smtClean="0"/>
              <a:t>DF MC GMC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Москва, Россия</a:t>
            </a:r>
            <a:endParaRPr lang="en-US" dirty="0" smtClean="0"/>
          </a:p>
          <a:p>
            <a:r>
              <a:rPr lang="en-US" dirty="0" smtClean="0"/>
              <a:t>E-mail:</a:t>
            </a:r>
            <a:br>
              <a:rPr lang="en-US" dirty="0" smtClean="0"/>
            </a:br>
            <a:r>
              <a:rPr lang="en-US" dirty="0" smtClean="0">
                <a:hlinkClick r:id="rId9"/>
              </a:rPr>
              <a:t>icc.ru@siemens.com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ru-RU" dirty="0" smtClean="0"/>
              <a:t>.</a:t>
            </a:r>
            <a:r>
              <a:rPr lang="en-US" dirty="0" smtClean="0"/>
              <a:t>04</a:t>
            </a:r>
            <a:r>
              <a:rPr lang="ru-RU" dirty="0" smtClean="0"/>
              <a:t>.201</a:t>
            </a:r>
            <a:r>
              <a:rPr lang="en-US" dirty="0" smtClean="0"/>
              <a:t>7</a:t>
            </a:r>
            <a:endParaRPr lang="de-DE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SINAMICS G120</a:t>
            </a:r>
            <a:r>
              <a:rPr lang="ru-RU" dirty="0" smtClean="0"/>
              <a:t>. Работа с глубокими просадками напряжения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ru-RU" dirty="0" smtClean="0"/>
              <a:t>Стр.</a:t>
            </a:r>
            <a:r>
              <a:rPr lang="en-US" dirty="0" smtClean="0"/>
              <a:t> </a:t>
            </a:r>
            <a:fld id="{99E26495-FA13-4534-B451-FB78AC0E31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dtTextBox 2 Id3"/>
          <p:cNvSpPr txBox="1"/>
          <p:nvPr>
            <p:custDataLst>
              <p:tags r:id="rId4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5" name="cdtTextBox 4 Id5"/>
          <p:cNvSpPr txBox="1"/>
          <p:nvPr>
            <p:custDataLst>
              <p:tags r:id="rId6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siemens.com/</a:t>
            </a:r>
            <a:r>
              <a:rPr lang="en-US" b="1" dirty="0" err="1" smtClean="0">
                <a:solidFill>
                  <a:srgbClr val="000000"/>
                </a:solidFill>
              </a:rPr>
              <a:t>sinamics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10"/>
          <a:srcRect l="23297" r="232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8895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  <p:tag name="MIO_EK" val="612582"/>
  <p:tag name="MIO_UPDATE" val="True"/>
  <p:tag name="MIO_VERSION" val="23.06.2016 10:17:22"/>
  <p:tag name="MIO_DBID" val="598A5C07-C27D-430B-A8FC-FA667BE665A4"/>
  <p:tag name="MIO_LASTDOWNLOADED" val="23.06.2016 16:13:18"/>
  <p:tag name="MIO_OBJECTNAME" val="MyTemplate_EN 16:9 - Siemens"/>
  <p:tag name="MIO_LASTEDITORNAME" val="(Jochen Koch)"/>
  <p:tag name="MIO_CHANGETRACK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6"/>
  <p:tag name="MIO_SHOW_DATE" val="True"/>
  <p:tag name="MIO_SHOW_FOOTER" val="True"/>
  <p:tag name="MIO_SHOW_PAGENUMBER" val="True"/>
  <p:tag name="MIO_AVOID_BLANK_LAYOUT" val="True"/>
  <p:tag name="MIO_NUMBER_OF_VALID_LAYOUTS" val="23"/>
  <p:tag name="MIO_MST_COLOR_1" val="0,0,0,Dunkel 1"/>
  <p:tag name="MIO_MST_COLOR_2" val="255,255,255,Hell 1"/>
  <p:tag name="MIO_MST_COLOR_3" val="0,0,0,Dunkel 2"/>
  <p:tag name="MIO_MST_COLOR_4" val="173,190,203,Hell 2"/>
  <p:tag name="MIO_MST_COLOR_5" val="135,155,170,Akzent 1"/>
  <p:tag name="MIO_MST_COLOR_6" val="190,205,215,Akzent 2"/>
  <p:tag name="MIO_MST_COLOR_7" val="235,120,10,Akzent 3"/>
  <p:tag name="MIO_MST_COLOR_8" val="100,25,70,Akzent 4"/>
  <p:tag name="MIO_MST_COLOR_9" val="0,95,135,Akzent 5"/>
  <p:tag name="MIO_MST_COLOR_10" val="100,125,45,Akzent 6"/>
  <p:tag name="MIO_MST_COLOR_11" val="235,120,10,"/>
  <p:tag name="MIO_MST_COLOR_12" val="100,25,70,"/>
  <p:tag name="MIO_HDS" val="True"/>
  <p:tag name="MIO_EK" val="579031"/>
  <p:tag name="MIO_UPDATE" val="True"/>
  <p:tag name="MIO_VERSION" val="27.01.2016 18:31:06"/>
  <p:tag name="MIO_DBID" val="598A5C07-C27D-430B-A8FC-FA667BE665A4"/>
  <p:tag name="MIO_LASTDOWNLOADED" val="27.01.2016 18:37:42"/>
  <p:tag name="MIO_OBJECTNAME" val="EN 16:9 - Siemens 2016"/>
  <p:tag name="MIO_LASTEDITORNAME" val="Dietmar Klug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75ece14-21e9-4989-becc-f6b4683f1696"/>
  <p:tag name="MIO_EK" val="612583"/>
  <p:tag name="MIO_UPDATE" val="True"/>
  <p:tag name="MIO_VERSION" val="23.06.2016 15:09:50"/>
  <p:tag name="MIO_DBID" val="598A5C07-C27D-430B-A8FC-FA667BE665A4"/>
  <p:tag name="MIO_LASTDOWNLOADED" val="23.06.2016 16:13:21"/>
  <p:tag name="MIO_OBJECTNAME" val="Headline 40 pt, Arial Bold  Subhead 20 pt, Ari (2)"/>
  <p:tag name="MIO_LASTEDITORNAME" val="(Jochen Koch)"/>
  <p:tag name="MIO_EK_DESIGN" val="579031"/>
  <p:tag name="MIO_VERSION_DESIGN" val="27.01.2016 18:31:06"/>
  <p:tag name="MIO_DBID_DESIGN" val="598A5C07-C27D-430B-A8FC-FA667BE665A4"/>
  <p:tag name="MIO_SLIDE_HAS_HYPERLINK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571013"/>
  <p:tag name="MIO_GUID" val="9c0b5b93-e2a7-4902-8efd-28883cd5ae4f"/>
  <p:tag name="MIO_UPDATE" val="True"/>
  <p:tag name="MIO_VERSION" val="21.01.2016 14:09:13"/>
  <p:tag name="MIO_DBID" val="598A5C07-C27D-430B-A8FC-FA667BE665A4"/>
  <p:tag name="MIO_LASTDOWNLOADED" val="03.02.2016 15:56:29"/>
  <p:tag name="MIO_OBJECTNAME" val="16:9 Title - Logo Layer w/ claim"/>
  <p:tag name="MIO_LASTEDITORNAME" val="Dietmar Klug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  <p:tag name="MIO_GUID" val="f85fa378-9780-4f4c-8a4c-9966a24e41c5"/>
  <p:tag name="MIO_EK" val="612585"/>
  <p:tag name="MIO_UPDATE" val="True"/>
  <p:tag name="MIO_VERSION" val="23.06.2016 10:17:18"/>
  <p:tag name="MIO_DBID" val="598A5C07-C27D-430B-A8FC-FA667BE665A4"/>
  <p:tag name="MIO_LASTDOWNLOADED" val="23.06.2016 16:13:25"/>
  <p:tag name="MIO_OBJECTNAME" val="Headline, Arial Bold 20 pt, lorem ipsum dolor  (7)"/>
  <p:tag name="MIO_LASTEDITORNAME" val="Jochen Koch"/>
  <p:tag name="MIO_EK_DESIGN" val="579031"/>
  <p:tag name="MIO_VERSION_DESIGN" val="27.01.2016 18:31:06"/>
  <p:tag name="MIO_DBID_DESIGN" val="598A5C07-C27D-430B-A8FC-FA667BE665A4"/>
  <p:tag name="MIO_SLIDE_HAS_HYPERLINK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6487"/>
    </a:custClr>
    <a:custClr name="Siemens Accent Blue light">
      <a:srgbClr val="55A0B9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Override1.xml><?xml version="1.0" encoding="utf-8"?>
<a:themeOverride xmlns:a="http://schemas.openxmlformats.org/drawingml/2006/main">
  <a:clrScheme name="Siemens AG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6487"/>
    </a:accent5>
    <a:accent6>
      <a:srgbClr val="647D2D"/>
    </a:accent6>
    <a:hlink>
      <a:srgbClr val="EB780A"/>
    </a:hlink>
    <a:folHlink>
      <a:srgbClr val="EB780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Four objects</Name>
  <PpLayout>24</PpLayout>
  <Index>15</Index>
</p4ppTags>
</file>

<file path=customXml/item10.xml><?xml version="1.0" encoding="utf-8"?>
<p4ppTags>
  <Name>Two columns</Name>
  <PpLayout>29</PpLayout>
  <Index>12</Index>
</p4ppTags>
</file>

<file path=customXml/item11.xml><?xml version="1.0" encoding="utf-8"?>
<p4ppTags>
  <Name>Free Content + Navigation</Name>
  <PpLayout>32</PpLayout>
  <Index>16</Index>
</p4ppTags>
</file>

<file path=customXml/item12.xml><?xml version="1.0" encoding="utf-8"?>
<p4ppTags>
  <Name>One object (small)</Name>
  <PpLayout>16</PpLayout>
  <Index>11</Index>
</p4ppTags>
</file>

<file path=customXml/item13.xml><?xml version="1.0" encoding="utf-8"?>
<p4ppTags>
  <Name>Three columns + Navigation</Name>
  <PpLayout>32</PpLayout>
  <Index>20</Index>
</p4ppTags>
</file>

<file path=customXml/item14.xml><?xml version="1.0" encoding="utf-8"?>
<p4ppTags>
  <Name>One object (large) + Navigation</Name>
  <PpLayout>32</PpLayout>
  <Index>17</Index>
</p4ppTags>
</file>

<file path=customXml/item15.xml><?xml version="1.0" encoding="utf-8"?>
<p4ppTags>
  <Name>Four objects + Navigation</Name>
  <PpLayout>32</PpLayout>
  <Index>22</Index>
</p4ppTags>
</file>

<file path=customXml/item16.xml><?xml version="1.0" encoding="utf-8"?>
<p4ppTags>
  <Name>One object (large)</Name>
  <PpLayout>16</PpLayout>
  <Index>10</Index>
</p4ppTags>
</file>

<file path=customXml/item17.xml><?xml version="1.0" encoding="utf-8"?>
<p4ppTags>
  <Name>Free Content</Name>
  <PpLayout>11</PpLayout>
  <Index>9</Index>
</p4ppTags>
</file>

<file path=customXml/item18.xml><?xml version="1.0" encoding="utf-8"?>
<p4ppTags>
  <Name>Three columns</Name>
  <PpLayout>32</PpLayout>
  <Index>14</Index>
</p4ppTags>
</file>

<file path=customXml/item19.xml><?xml version="1.0" encoding="utf-8"?>
<p4ppTags>
  <Name>Text + Index</Name>
  <PpLayout>32</PpLayout>
  <Index>8</Index>
</p4ppTags>
</file>

<file path=customXml/item2.xml><?xml version="1.0" encoding="utf-8"?>
<p4ppTags>
  <Name>One object (small) + Navigation</Name>
  <PpLayout>32</PpLayout>
  <Index>18</Index>
</p4ppTags>
</file>

<file path=customXml/item20.xml><?xml version="1.0" encoding="utf-8"?>
<p4ppTags>
  <Name>One object (small) + Navigation</Name>
  <PpLayout>32</PpLayout>
  <Index>18</Index>
</p4ppTags>
</file>

<file path=customXml/item21.xml><?xml version="1.0" encoding="utf-8"?>
<p4ppTags>
  <Name>Text + Index</Name>
  <PpLayout>32</PpLayout>
  <Index>8</Index>
</p4ppTags>
</file>

<file path=customXml/item22.xml><?xml version="1.0" encoding="utf-8"?>
<p4ppTags>
  <Name>Two columns + Navigation</Name>
  <PpLayout>32</PpLayout>
  <Index>19</Index>
</p4ppTags>
</file>

<file path=customXml/item23.xml><?xml version="1.0" encoding="utf-8"?>
<p4ppTags>
  <Name>Free Content + Navigation</Name>
  <PpLayout>32</PpLayout>
  <Index>16</Index>
</p4ppTags>
</file>

<file path=customXml/item24.xml><?xml version="1.0" encoding="utf-8"?>
<p4ppTags>
  <Name>Three columns + Navigation</Name>
  <PpLayout>32</PpLayout>
  <Index>20</Index>
</p4ppTags>
</file>

<file path=customXml/item25.xml><?xml version="1.0" encoding="utf-8"?>
<p4ppTags>
  <Name>One object (large) + Navigation</Name>
  <PpLayout>32</PpLayout>
  <Index>17</Index>
</p4ppTags>
</file>

<file path=customXml/item26.xml><?xml version="1.0" encoding="utf-8"?>
<p4ppTags>
  <Name>Free Content + Navigation</Name>
  <PpLayout>32</PpLayout>
  <Index>16</Index>
</p4ppTags>
</file>

<file path=customXml/item27.xml><?xml version="1.0" encoding="utf-8"?>
<p4ppTags>
  <Name>Two rows</Name>
  <PpLayout>32</PpLayout>
  <Index>13</Index>
</p4ppTags>
</file>

<file path=customXml/item28.xml><?xml version="1.0" encoding="utf-8"?>
<p4ppTags>
  <Name>One object (small) + Navigation</Name>
  <PpLayout>32</PpLayout>
  <Index>18</Index>
</p4ppTags>
</file>

<file path=customXml/item29.xml><?xml version="1.0" encoding="utf-8"?>
<p4ppTags>
  <Name>Four objects</Name>
  <PpLayout>24</PpLayout>
  <Index>15</Index>
</p4ppTags>
</file>

<file path=customXml/item3.xml><?xml version="1.0" encoding="utf-8"?>
<p4ppTags/>
</file>

<file path=customXml/item30.xml><?xml version="1.0" encoding="utf-8"?>
<p4ppTags>
  <Name>Free Content</Name>
  <PpLayout>11</PpLayout>
  <Index>9</Index>
</p4ppTags>
</file>

<file path=customXml/item31.xml><?xml version="1.0" encoding="utf-8"?>
<p4ppTags>
  <Name>One object (small)</Name>
  <PpLayout>16</PpLayout>
  <Index>11</Index>
</p4ppTags>
</file>

<file path=customXml/item32.xml><?xml version="1.0" encoding="utf-8"?>
<p4ppTags>
  <Name>Two columns</Name>
  <PpLayout>29</PpLayout>
  <Index>12</Index>
</p4ppTags>
</file>

<file path=customXml/item33.xml><?xml version="1.0" encoding="utf-8"?>
<p4ppTags>
  <Name>Four objects + Navigation</Name>
  <PpLayout>32</PpLayout>
  <Index>22</Index>
</p4ppTags>
</file>

<file path=customXml/item34.xml><?xml version="1.0" encoding="utf-8"?>
<p4ppTags>
  <Name>Three columns + Navigation</Name>
  <PpLayout>32</PpLayout>
  <Index>20</Index>
</p4ppTags>
</file>

<file path=customXml/item35.xml><?xml version="1.0" encoding="utf-8"?>
<p4ppTags>
  <Name>Two rows + Navigation</Name>
  <PpLayout>32</PpLayout>
  <Index>21</Index>
</p4ppTags>
</file>

<file path=customXml/item36.xml><?xml version="1.0" encoding="utf-8"?>
<p4ppTags>
  <Name>Two columns</Name>
  <PpLayout>29</PpLayout>
  <Index>12</Index>
</p4ppTags>
</file>

<file path=customXml/item37.xml><?xml version="1.0" encoding="utf-8"?>
<p4ppTags>
  <Name>Two rows + Navigation</Name>
  <PpLayout>32</PpLayout>
  <Index>21</Index>
</p4ppTags>
</file>

<file path=customXml/item38.xml><?xml version="1.0" encoding="utf-8"?>
<p4ppTags>
  <Name>Two rows + Navigation</Name>
  <PpLayout>32</PpLayout>
  <Index>21</Index>
</p4ppTags>
</file>

<file path=customXml/item39.xml><?xml version="1.0" encoding="utf-8"?>
<p4ppTags>
  <Name>One object (large)</Name>
  <PpLayout>16</PpLayout>
  <Index>10</Index>
</p4ppTags>
</file>

<file path=customXml/item4.xml><?xml version="1.0" encoding="utf-8"?>
<p4ppTags>
  <Name>Two columns + Navigation</Name>
  <PpLayout>32</PpLayout>
  <Index>19</Index>
</p4ppTags>
</file>

<file path=customXml/item40.xml><?xml version="1.0" encoding="utf-8"?>
<p4ppTags>
  <Name>Text + Index</Name>
  <PpLayout>32</PpLayout>
  <Index>8</Index>
</p4ppTags>
</file>

<file path=customXml/item41.xml><?xml version="1.0" encoding="utf-8"?>
<p4ppTags>
  <Name>Two rows</Name>
  <PpLayout>32</PpLayout>
  <Index>13</Index>
</p4ppTags>
</file>

<file path=customXml/item42.xml><?xml version="1.0" encoding="utf-8"?>
<p4ppTags>
  <Name>One object (large)</Name>
  <PpLayout>16</PpLayout>
  <Index>10</Index>
</p4ppTags>
</file>

<file path=customXml/item43.xml><?xml version="1.0" encoding="utf-8"?>
<p4ppTags>
  <Name>Four objects + Navigation</Name>
  <PpLayout>32</PpLayout>
  <Index>22</Index>
</p4ppTags>
</file>

<file path=customXml/item44.xml><?xml version="1.0" encoding="utf-8"?>
<p4ppTags>
  <Name>Two rows</Name>
  <PpLayout>32</PpLayout>
  <Index>13</Index>
</p4ppTags>
</file>

<file path=customXml/item45.xml><?xml version="1.0" encoding="utf-8"?>
<p4ppTags>
  <Name>Three columns</Name>
  <PpLayout>32</PpLayout>
  <Index>14</Index>
</p4ppTags>
</file>

<file path=customXml/item46.xml><?xml version="1.0" encoding="utf-8"?>
<p4ppTags>
  <Name>Two columns + Navigation</Name>
  <PpLayout>32</PpLayout>
  <Index>19</Index>
</p4ppTags>
</file>

<file path=customXml/item5.xml><?xml version="1.0" encoding="utf-8"?>
<p4ppTags>
  <Name>Free Content</Name>
  <PpLayout>11</PpLayout>
  <Index>9</Index>
</p4ppTags>
</file>

<file path=customXml/item6.xml><?xml version="1.0" encoding="utf-8"?>
<p4ppTags>
  <Name>Three columns</Name>
  <PpLayout>32</PpLayout>
  <Index>14</Index>
</p4ppTags>
</file>

<file path=customXml/item7.xml><?xml version="1.0" encoding="utf-8"?>
<p4ppTags>
  <Name>One object (small)</Name>
  <PpLayout>16</PpLayout>
  <Index>11</Index>
</p4ppTags>
</file>

<file path=customXml/item8.xml><?xml version="1.0" encoding="utf-8"?>
<p4ppTags>
  <Name>Four objects</Name>
  <PpLayout>24</PpLayout>
  <Index>15</Index>
</p4ppTags>
</file>

<file path=customXml/item9.xml><?xml version="1.0" encoding="utf-8"?>
<p4ppTags>
  <Name>One object (large) + Navigation</Name>
  <PpLayout>32</PpLayout>
  <Index>17</Index>
</p4ppTags>
</file>

<file path=customXml/itemProps1.xml><?xml version="1.0" encoding="utf-8"?>
<ds:datastoreItem xmlns:ds="http://schemas.openxmlformats.org/officeDocument/2006/customXml" ds:itemID="{DBDA92BB-5745-4D45-96C8-F073293E7E03}">
  <ds:schemaRefs/>
</ds:datastoreItem>
</file>

<file path=customXml/itemProps10.xml><?xml version="1.0" encoding="utf-8"?>
<ds:datastoreItem xmlns:ds="http://schemas.openxmlformats.org/officeDocument/2006/customXml" ds:itemID="{02A45AF5-9D40-4516-A7CB-5CEB6440A7B4}">
  <ds:schemaRefs/>
</ds:datastoreItem>
</file>

<file path=customXml/itemProps11.xml><?xml version="1.0" encoding="utf-8"?>
<ds:datastoreItem xmlns:ds="http://schemas.openxmlformats.org/officeDocument/2006/customXml" ds:itemID="{7CC5F709-E74B-4E5F-A728-923D5062EBEF}">
  <ds:schemaRefs/>
</ds:datastoreItem>
</file>

<file path=customXml/itemProps12.xml><?xml version="1.0" encoding="utf-8"?>
<ds:datastoreItem xmlns:ds="http://schemas.openxmlformats.org/officeDocument/2006/customXml" ds:itemID="{1F6ECE38-9977-429C-B19E-7005FE83D31C}">
  <ds:schemaRefs/>
</ds:datastoreItem>
</file>

<file path=customXml/itemProps13.xml><?xml version="1.0" encoding="utf-8"?>
<ds:datastoreItem xmlns:ds="http://schemas.openxmlformats.org/officeDocument/2006/customXml" ds:itemID="{7B695704-29DB-4D8E-B058-9063360FC4DF}">
  <ds:schemaRefs/>
</ds:datastoreItem>
</file>

<file path=customXml/itemProps14.xml><?xml version="1.0" encoding="utf-8"?>
<ds:datastoreItem xmlns:ds="http://schemas.openxmlformats.org/officeDocument/2006/customXml" ds:itemID="{B27F640E-84DF-4F97-BC70-D045F1E6594F}">
  <ds:schemaRefs/>
</ds:datastoreItem>
</file>

<file path=customXml/itemProps15.xml><?xml version="1.0" encoding="utf-8"?>
<ds:datastoreItem xmlns:ds="http://schemas.openxmlformats.org/officeDocument/2006/customXml" ds:itemID="{EAB520BC-C6EC-457E-8AB5-55DB67C86858}">
  <ds:schemaRefs/>
</ds:datastoreItem>
</file>

<file path=customXml/itemProps16.xml><?xml version="1.0" encoding="utf-8"?>
<ds:datastoreItem xmlns:ds="http://schemas.openxmlformats.org/officeDocument/2006/customXml" ds:itemID="{97C1B04C-EC40-4666-AADF-8B2BA4ED1B59}">
  <ds:schemaRefs/>
</ds:datastoreItem>
</file>

<file path=customXml/itemProps17.xml><?xml version="1.0" encoding="utf-8"?>
<ds:datastoreItem xmlns:ds="http://schemas.openxmlformats.org/officeDocument/2006/customXml" ds:itemID="{0B4B9F01-0206-4D00-87D8-B486AF20DD84}">
  <ds:schemaRefs/>
</ds:datastoreItem>
</file>

<file path=customXml/itemProps18.xml><?xml version="1.0" encoding="utf-8"?>
<ds:datastoreItem xmlns:ds="http://schemas.openxmlformats.org/officeDocument/2006/customXml" ds:itemID="{15CF3461-70D1-4B54-AFAB-DAFDA0A238CD}">
  <ds:schemaRefs/>
</ds:datastoreItem>
</file>

<file path=customXml/itemProps19.xml><?xml version="1.0" encoding="utf-8"?>
<ds:datastoreItem xmlns:ds="http://schemas.openxmlformats.org/officeDocument/2006/customXml" ds:itemID="{0C28CD63-34A2-4FE5-8505-FE4EBAF026D8}">
  <ds:schemaRefs/>
</ds:datastoreItem>
</file>

<file path=customXml/itemProps2.xml><?xml version="1.0" encoding="utf-8"?>
<ds:datastoreItem xmlns:ds="http://schemas.openxmlformats.org/officeDocument/2006/customXml" ds:itemID="{D9FE249F-833E-4CF0-BECB-552D01D7DC9E}">
  <ds:schemaRefs/>
</ds:datastoreItem>
</file>

<file path=customXml/itemProps20.xml><?xml version="1.0" encoding="utf-8"?>
<ds:datastoreItem xmlns:ds="http://schemas.openxmlformats.org/officeDocument/2006/customXml" ds:itemID="{1FB88ED9-D361-4F90-91F8-5CB12A08AA4A}">
  <ds:schemaRefs/>
</ds:datastoreItem>
</file>

<file path=customXml/itemProps21.xml><?xml version="1.0" encoding="utf-8"?>
<ds:datastoreItem xmlns:ds="http://schemas.openxmlformats.org/officeDocument/2006/customXml" ds:itemID="{7E35FEDB-1F0E-4D67-A313-4AC59C26FF29}">
  <ds:schemaRefs/>
</ds:datastoreItem>
</file>

<file path=customXml/itemProps22.xml><?xml version="1.0" encoding="utf-8"?>
<ds:datastoreItem xmlns:ds="http://schemas.openxmlformats.org/officeDocument/2006/customXml" ds:itemID="{41FE0223-5D12-4506-A85C-575A8C08CB28}">
  <ds:schemaRefs/>
</ds:datastoreItem>
</file>

<file path=customXml/itemProps23.xml><?xml version="1.0" encoding="utf-8"?>
<ds:datastoreItem xmlns:ds="http://schemas.openxmlformats.org/officeDocument/2006/customXml" ds:itemID="{9CC3C4A9-97AD-44C5-A1DB-3D78005AC1A6}">
  <ds:schemaRefs/>
</ds:datastoreItem>
</file>

<file path=customXml/itemProps24.xml><?xml version="1.0" encoding="utf-8"?>
<ds:datastoreItem xmlns:ds="http://schemas.openxmlformats.org/officeDocument/2006/customXml" ds:itemID="{4886DC99-C027-4F5C-9A41-93397468D635}">
  <ds:schemaRefs/>
</ds:datastoreItem>
</file>

<file path=customXml/itemProps25.xml><?xml version="1.0" encoding="utf-8"?>
<ds:datastoreItem xmlns:ds="http://schemas.openxmlformats.org/officeDocument/2006/customXml" ds:itemID="{00912EEA-ED07-4E6D-B13E-050536BF6328}">
  <ds:schemaRefs/>
</ds:datastoreItem>
</file>

<file path=customXml/itemProps26.xml><?xml version="1.0" encoding="utf-8"?>
<ds:datastoreItem xmlns:ds="http://schemas.openxmlformats.org/officeDocument/2006/customXml" ds:itemID="{426C66BD-40A2-4A4B-995C-C9B4070A2CAD}">
  <ds:schemaRefs/>
</ds:datastoreItem>
</file>

<file path=customXml/itemProps27.xml><?xml version="1.0" encoding="utf-8"?>
<ds:datastoreItem xmlns:ds="http://schemas.openxmlformats.org/officeDocument/2006/customXml" ds:itemID="{E4D8983D-1795-4BEF-865A-CBB97324505A}">
  <ds:schemaRefs/>
</ds:datastoreItem>
</file>

<file path=customXml/itemProps28.xml><?xml version="1.0" encoding="utf-8"?>
<ds:datastoreItem xmlns:ds="http://schemas.openxmlformats.org/officeDocument/2006/customXml" ds:itemID="{2AD3FC8E-1FA2-46FC-B567-F58A7E3267BE}">
  <ds:schemaRefs/>
</ds:datastoreItem>
</file>

<file path=customXml/itemProps29.xml><?xml version="1.0" encoding="utf-8"?>
<ds:datastoreItem xmlns:ds="http://schemas.openxmlformats.org/officeDocument/2006/customXml" ds:itemID="{1581BFFB-B4CE-47A8-BE77-DC1339B1E5A7}">
  <ds:schemaRefs/>
</ds:datastoreItem>
</file>

<file path=customXml/itemProps3.xml><?xml version="1.0" encoding="utf-8"?>
<ds:datastoreItem xmlns:ds="http://schemas.openxmlformats.org/officeDocument/2006/customXml" ds:itemID="{572FBA73-6DBF-45DA-8282-9342320CFAB0}">
  <ds:schemaRefs/>
</ds:datastoreItem>
</file>

<file path=customXml/itemProps30.xml><?xml version="1.0" encoding="utf-8"?>
<ds:datastoreItem xmlns:ds="http://schemas.openxmlformats.org/officeDocument/2006/customXml" ds:itemID="{D8097D0C-BE3E-4AEC-9593-65CFCCB19297}">
  <ds:schemaRefs/>
</ds:datastoreItem>
</file>

<file path=customXml/itemProps31.xml><?xml version="1.0" encoding="utf-8"?>
<ds:datastoreItem xmlns:ds="http://schemas.openxmlformats.org/officeDocument/2006/customXml" ds:itemID="{3DA44121-D413-428D-BF61-1A9B99BDCFE1}">
  <ds:schemaRefs/>
</ds:datastoreItem>
</file>

<file path=customXml/itemProps32.xml><?xml version="1.0" encoding="utf-8"?>
<ds:datastoreItem xmlns:ds="http://schemas.openxmlformats.org/officeDocument/2006/customXml" ds:itemID="{2E75D7BF-16FD-4728-98BE-C3A1C7CFB95F}">
  <ds:schemaRefs/>
</ds:datastoreItem>
</file>

<file path=customXml/itemProps33.xml><?xml version="1.0" encoding="utf-8"?>
<ds:datastoreItem xmlns:ds="http://schemas.openxmlformats.org/officeDocument/2006/customXml" ds:itemID="{E302F8A6-E97E-4F99-B11C-E61239E7891E}">
  <ds:schemaRefs/>
</ds:datastoreItem>
</file>

<file path=customXml/itemProps34.xml><?xml version="1.0" encoding="utf-8"?>
<ds:datastoreItem xmlns:ds="http://schemas.openxmlformats.org/officeDocument/2006/customXml" ds:itemID="{85D77EE6-52B7-48BE-9EDB-748F1EBB53DE}">
  <ds:schemaRefs/>
</ds:datastoreItem>
</file>

<file path=customXml/itemProps35.xml><?xml version="1.0" encoding="utf-8"?>
<ds:datastoreItem xmlns:ds="http://schemas.openxmlformats.org/officeDocument/2006/customXml" ds:itemID="{6C79E4F8-DCFB-483C-880A-AEEC6AAFC838}">
  <ds:schemaRefs/>
</ds:datastoreItem>
</file>

<file path=customXml/itemProps36.xml><?xml version="1.0" encoding="utf-8"?>
<ds:datastoreItem xmlns:ds="http://schemas.openxmlformats.org/officeDocument/2006/customXml" ds:itemID="{1666F4C2-68F5-4840-A44A-1A646C0925A1}">
  <ds:schemaRefs/>
</ds:datastoreItem>
</file>

<file path=customXml/itemProps37.xml><?xml version="1.0" encoding="utf-8"?>
<ds:datastoreItem xmlns:ds="http://schemas.openxmlformats.org/officeDocument/2006/customXml" ds:itemID="{ADCE8654-E840-4AD9-867C-3644FCBF4530}">
  <ds:schemaRefs/>
</ds:datastoreItem>
</file>

<file path=customXml/itemProps38.xml><?xml version="1.0" encoding="utf-8"?>
<ds:datastoreItem xmlns:ds="http://schemas.openxmlformats.org/officeDocument/2006/customXml" ds:itemID="{23574EA9-FE27-47C5-9334-4402A4B54CCA}">
  <ds:schemaRefs/>
</ds:datastoreItem>
</file>

<file path=customXml/itemProps39.xml><?xml version="1.0" encoding="utf-8"?>
<ds:datastoreItem xmlns:ds="http://schemas.openxmlformats.org/officeDocument/2006/customXml" ds:itemID="{7C2A9BC3-26C0-43E0-9220-36E79329D1EC}">
  <ds:schemaRefs/>
</ds:datastoreItem>
</file>

<file path=customXml/itemProps4.xml><?xml version="1.0" encoding="utf-8"?>
<ds:datastoreItem xmlns:ds="http://schemas.openxmlformats.org/officeDocument/2006/customXml" ds:itemID="{04FDFB92-CAF6-4B86-ACB4-2743871DE209}">
  <ds:schemaRefs/>
</ds:datastoreItem>
</file>

<file path=customXml/itemProps40.xml><?xml version="1.0" encoding="utf-8"?>
<ds:datastoreItem xmlns:ds="http://schemas.openxmlformats.org/officeDocument/2006/customXml" ds:itemID="{A49235AA-9779-4D2B-BE46-EAA0582837E3}">
  <ds:schemaRefs/>
</ds:datastoreItem>
</file>

<file path=customXml/itemProps41.xml><?xml version="1.0" encoding="utf-8"?>
<ds:datastoreItem xmlns:ds="http://schemas.openxmlformats.org/officeDocument/2006/customXml" ds:itemID="{16EAE3B3-247E-437C-8942-1A330D5F4EBA}">
  <ds:schemaRefs/>
</ds:datastoreItem>
</file>

<file path=customXml/itemProps42.xml><?xml version="1.0" encoding="utf-8"?>
<ds:datastoreItem xmlns:ds="http://schemas.openxmlformats.org/officeDocument/2006/customXml" ds:itemID="{80661B8B-A327-44F9-823B-4D9EE0B3EC78}">
  <ds:schemaRefs/>
</ds:datastoreItem>
</file>

<file path=customXml/itemProps43.xml><?xml version="1.0" encoding="utf-8"?>
<ds:datastoreItem xmlns:ds="http://schemas.openxmlformats.org/officeDocument/2006/customXml" ds:itemID="{E12A980D-0D3E-421F-A76A-D59D946E12C7}">
  <ds:schemaRefs/>
</ds:datastoreItem>
</file>

<file path=customXml/itemProps44.xml><?xml version="1.0" encoding="utf-8"?>
<ds:datastoreItem xmlns:ds="http://schemas.openxmlformats.org/officeDocument/2006/customXml" ds:itemID="{38AB8DE4-FD9B-4166-BEC3-3F1753596133}">
  <ds:schemaRefs/>
</ds:datastoreItem>
</file>

<file path=customXml/itemProps45.xml><?xml version="1.0" encoding="utf-8"?>
<ds:datastoreItem xmlns:ds="http://schemas.openxmlformats.org/officeDocument/2006/customXml" ds:itemID="{609A7215-39C3-4F08-B8E4-9F94FE016A69}">
  <ds:schemaRefs/>
</ds:datastoreItem>
</file>

<file path=customXml/itemProps46.xml><?xml version="1.0" encoding="utf-8"?>
<ds:datastoreItem xmlns:ds="http://schemas.openxmlformats.org/officeDocument/2006/customXml" ds:itemID="{D7BABA95-BFFE-422B-8591-3271669EEA88}">
  <ds:schemaRefs/>
</ds:datastoreItem>
</file>

<file path=customXml/itemProps5.xml><?xml version="1.0" encoding="utf-8"?>
<ds:datastoreItem xmlns:ds="http://schemas.openxmlformats.org/officeDocument/2006/customXml" ds:itemID="{3CF6C26A-9F22-4676-90BD-00085AF64288}">
  <ds:schemaRefs/>
</ds:datastoreItem>
</file>

<file path=customXml/itemProps6.xml><?xml version="1.0" encoding="utf-8"?>
<ds:datastoreItem xmlns:ds="http://schemas.openxmlformats.org/officeDocument/2006/customXml" ds:itemID="{59EFE184-8F95-4FE5-B2BD-8FBEFE7270C0}">
  <ds:schemaRefs/>
</ds:datastoreItem>
</file>

<file path=customXml/itemProps7.xml><?xml version="1.0" encoding="utf-8"?>
<ds:datastoreItem xmlns:ds="http://schemas.openxmlformats.org/officeDocument/2006/customXml" ds:itemID="{1618AA06-B22E-4D19-9680-0D7830426729}">
  <ds:schemaRefs/>
</ds:datastoreItem>
</file>

<file path=customXml/itemProps8.xml><?xml version="1.0" encoding="utf-8"?>
<ds:datastoreItem xmlns:ds="http://schemas.openxmlformats.org/officeDocument/2006/customXml" ds:itemID="{7338DF25-3883-42A2-8327-E8B2F602B278}">
  <ds:schemaRefs/>
</ds:datastoreItem>
</file>

<file path=customXml/itemProps9.xml><?xml version="1.0" encoding="utf-8"?>
<ds:datastoreItem xmlns:ds="http://schemas.openxmlformats.org/officeDocument/2006/customXml" ds:itemID="{BD10FB75-E11B-40DD-A918-221962C20FB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0</TotalTime>
  <Words>676</Words>
  <Application>Microsoft Office PowerPoint</Application>
  <PresentationFormat>Произвольный</PresentationFormat>
  <Paragraphs>83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Siemens 2016 – 16:9</vt:lpstr>
      <vt:lpstr>SINAMICS G120.  Работа с глубокими просадками напряжения  Модульные преобразователи частоты</vt:lpstr>
      <vt:lpstr>Проблемы  связанные с просадками напряжения питающей сети</vt:lpstr>
      <vt:lpstr>Последствия некачественного электроснабжения</vt:lpstr>
      <vt:lpstr> SINAMICS G120. Работа с плохими сетями, аварийное питание</vt:lpstr>
      <vt:lpstr>Принципиальная схема преобразователя частоты</vt:lpstr>
      <vt:lpstr>Пример реализации (просадка напряжения до 70%)</vt:lpstr>
      <vt:lpstr>Пример реализации (просадка напряжения до 70%)</vt:lpstr>
      <vt:lpstr> SINAMICS G120. Работа с плохими сетями, аварийное питание</vt:lpstr>
      <vt:lpstr>Благодарим Вас за внимание!</vt:lpstr>
    </vt:vector>
  </TitlesOfParts>
  <Company>SIEMENS AG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Kluge, Dietmar</dc:creator>
  <cp:lastModifiedBy>Nuzhdin Alexander</cp:lastModifiedBy>
  <cp:revision>120</cp:revision>
  <cp:lastPrinted>2012-10-29T09:59:01Z</cp:lastPrinted>
  <dcterms:created xsi:type="dcterms:W3CDTF">2006-04-07T10:01:45Z</dcterms:created>
  <dcterms:modified xsi:type="dcterms:W3CDTF">2017-04-17T19:18:26Z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January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1.0</vt:lpwstr>
  </property>
  <property fmtid="{D5CDD505-2E9C-101B-9397-08002B2CF9AE}" pid="6" name="_AdHocReviewCycleID">
    <vt:i4>-1595907538</vt:i4>
  </property>
  <property fmtid="{D5CDD505-2E9C-101B-9397-08002B2CF9AE}" pid="7" name="_NewReviewCycle">
    <vt:lpwstr/>
  </property>
  <property fmtid="{D5CDD505-2E9C-101B-9397-08002B2CF9AE}" pid="8" name="_EmailSubject">
    <vt:lpwstr>Новости приводной техники: "Презентация. SINAMICS G120. Работа с глубокими просадкам напряжения"</vt:lpwstr>
  </property>
  <property fmtid="{D5CDD505-2E9C-101B-9397-08002B2CF9AE}" pid="9" name="_AuthorEmail">
    <vt:lpwstr>alexander.nuzhdin@siemens.com</vt:lpwstr>
  </property>
  <property fmtid="{D5CDD505-2E9C-101B-9397-08002B2CF9AE}" pid="10" name="_AuthorEmailDisplayName">
    <vt:lpwstr>Nuzhdin, Alexander</vt:lpwstr>
  </property>
  <property fmtid="{D5CDD505-2E9C-101B-9397-08002B2CF9AE}" pid="11" name="_PreviousAdHocReviewCycleID">
    <vt:i4>-1242830689</vt:i4>
  </property>
</Properties>
</file>