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35"/>
  </p:notesMasterIdLst>
  <p:handoutMasterIdLst>
    <p:handoutMasterId r:id="rId36"/>
  </p:handoutMasterIdLst>
  <p:sldIdLst>
    <p:sldId id="930" r:id="rId21"/>
    <p:sldId id="936" r:id="rId22"/>
    <p:sldId id="937" r:id="rId23"/>
    <p:sldId id="938" r:id="rId24"/>
    <p:sldId id="939" r:id="rId25"/>
    <p:sldId id="940" r:id="rId26"/>
    <p:sldId id="935" r:id="rId27"/>
    <p:sldId id="941" r:id="rId28"/>
    <p:sldId id="943" r:id="rId29"/>
    <p:sldId id="942" r:id="rId30"/>
    <p:sldId id="944" r:id="rId31"/>
    <p:sldId id="945" r:id="rId32"/>
    <p:sldId id="947" r:id="rId33"/>
    <p:sldId id="898" r:id="rId34"/>
  </p:sldIdLst>
  <p:sldSz cx="12198350" cy="6858000"/>
  <p:notesSz cx="7099300" cy="10234613"/>
  <p:custDataLst>
    <p:custData r:id="rId18"/>
    <p:tags r:id="rId37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3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52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5" autoAdjust="0"/>
    <p:restoredTop sz="94660" autoAdjust="0"/>
  </p:normalViewPr>
  <p:slideViewPr>
    <p:cSldViewPr snapToObjects="1" showGuides="1">
      <p:cViewPr>
        <p:scale>
          <a:sx n="75" d="100"/>
          <a:sy n="75" d="100"/>
        </p:scale>
        <p:origin x="-1094" y="-374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orient="horz" pos="3903"/>
        <p:guide orient="horz" pos="654"/>
        <p:guide orient="horz" pos="2452"/>
        <p:guide orient="horz" pos="2360"/>
        <p:guide orient="horz" pos="909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0" d="100"/>
          <a:sy n="60" d="100"/>
        </p:scale>
        <p:origin x="-3269" y="-7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customXml" Target="../../customXml/item3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.jpeg"/><Relationship Id="rId2" Type="http://schemas.openxmlformats.org/officeDocument/2006/relationships/tags" Target="../tags/tag60.xml"/><Relationship Id="rId1" Type="http://schemas.openxmlformats.org/officeDocument/2006/relationships/customXml" Target="../../customXml/item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customXml" Target="../../customXml/item1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6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.jpeg"/><Relationship Id="rId2" Type="http://schemas.openxmlformats.org/officeDocument/2006/relationships/tags" Target="../tags/tag77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customXml" Target="../../customXml/item2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.jpeg"/><Relationship Id="rId2" Type="http://schemas.openxmlformats.org/officeDocument/2006/relationships/tags" Target="../tags/tag86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customXml" Target="../../customXml/item11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7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360045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259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40000"/>
            <a:ext cx="2736775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40000"/>
            <a:ext cx="2592387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pic>
        <p:nvPicPr>
          <p:cNvPr id="82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0000"/>
            <a:ext cx="3887914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59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8" Type="http://schemas.openxmlformats.org/officeDocument/2006/relationships/tags" Target="../tags/tag2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627063" y="1441451"/>
            <a:ext cx="820896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6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err="1" smtClean="0">
                <a:solidFill>
                  <a:srgbClr val="879BAA"/>
                </a:solidFill>
              </a:rPr>
              <a:t>Unrestricted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2017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7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07.11.2017</a:t>
            </a:r>
          </a:p>
        </p:txBody>
      </p:sp>
      <p:sp>
        <p:nvSpPr>
          <p:cNvPr id="65" name="cdtTextBox 11 Id18"/>
          <p:cNvSpPr txBox="1"/>
          <p:nvPr userDrawn="1">
            <p:custDataLst>
              <p:tags r:id="rId58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9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Alexander</a:t>
            </a:r>
            <a:r>
              <a:rPr lang="de-DE" sz="1000" baseline="0" noProof="0" dirty="0" smtClean="0">
                <a:solidFill>
                  <a:srgbClr val="000000"/>
                </a:solidFill>
              </a:rPr>
              <a:t> Nuzhdin</a:t>
            </a:r>
            <a:r>
              <a:rPr lang="de-DE" sz="1000" noProof="0" dirty="0" smtClean="0">
                <a:solidFill>
                  <a:srgbClr val="000000"/>
                </a:solidFill>
              </a:rPr>
              <a:t> / DF</a:t>
            </a:r>
            <a:r>
              <a:rPr lang="de-DE" sz="1000" baseline="0" noProof="0" dirty="0" smtClean="0">
                <a:solidFill>
                  <a:srgbClr val="000000"/>
                </a:solidFill>
              </a:rPr>
              <a:t> MC GMC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grpSp>
        <p:nvGrpSpPr>
          <p:cNvPr id="67" name="Gruppieren 66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Textplatzhalter 13"/>
          <p:cNvSpPr txBox="1">
            <a:spLocks/>
          </p:cNvSpPr>
          <p:nvPr userDrawn="1"/>
        </p:nvSpPr>
        <p:spPr bwMode="auto">
          <a:xfrm>
            <a:off x="9483551" y="6273649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05" r:id="rId10"/>
    <p:sldLayoutId id="2147483706" r:id="rId11"/>
    <p:sldLayoutId id="2147483713" r:id="rId12"/>
    <p:sldLayoutId id="2147483712" r:id="rId13"/>
    <p:sldLayoutId id="2147483670" r:id="rId14"/>
    <p:sldLayoutId id="2147483692" r:id="rId15"/>
    <p:sldLayoutId id="2147483696" r:id="rId16"/>
    <p:sldLayoutId id="2147483707" r:id="rId17"/>
    <p:sldLayoutId id="2147483715" r:id="rId18"/>
    <p:sldLayoutId id="2147483683" r:id="rId19"/>
    <p:sldLayoutId id="2147483681" r:id="rId20"/>
    <p:sldLayoutId id="2147483697" r:id="rId21"/>
    <p:sldLayoutId id="2147483691" r:id="rId22"/>
    <p:sldLayoutId id="2147483693" r:id="rId23"/>
    <p:sldLayoutId id="2147483684" r:id="rId24"/>
    <p:sldLayoutId id="2147483685" r:id="rId25"/>
    <p:sldLayoutId id="2147483694" r:id="rId26"/>
    <p:sldLayoutId id="2147483686" r:id="rId27"/>
    <p:sldLayoutId id="2147483688" r:id="rId28"/>
    <p:sldLayoutId id="2147483704" r:id="rId29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0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35.jpeg"/><Relationship Id="rId4" Type="http://schemas.openxmlformats.org/officeDocument/2006/relationships/tags" Target="../tags/tag124.xml"/><Relationship Id="rId9" Type="http://schemas.openxmlformats.org/officeDocument/2006/relationships/hyperlink" Target="mailto:alexander.nuzhdin@siemen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8.jpeg"/><Relationship Id="rId5" Type="http://schemas.openxmlformats.org/officeDocument/2006/relationships/tags" Target="../tags/tag102.xml"/><Relationship Id="rId10" Type="http://schemas.openxmlformats.org/officeDocument/2006/relationships/image" Target="../media/image17.jpeg"/><Relationship Id="rId4" Type="http://schemas.openxmlformats.org/officeDocument/2006/relationships/tags" Target="../tags/tag101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3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22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21.jpeg"/><Relationship Id="rId5" Type="http://schemas.openxmlformats.org/officeDocument/2006/relationships/tags" Target="../tags/tag108.xml"/><Relationship Id="rId10" Type="http://schemas.openxmlformats.org/officeDocument/2006/relationships/image" Target="../media/image20.jpeg"/><Relationship Id="rId4" Type="http://schemas.openxmlformats.org/officeDocument/2006/relationships/tags" Target="../tags/tag107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13.xml"/><Relationship Id="rId7" Type="http://schemas.openxmlformats.org/officeDocument/2006/relationships/image" Target="../media/image2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9.jpeg"/><Relationship Id="rId4" Type="http://schemas.openxmlformats.org/officeDocument/2006/relationships/tags" Target="../tags/tag114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003n8mk\AppData\Local\Microsoft\Windows\Temporary Internet Files\Content.Outlook\PNUYI8BS\I_DT_Gruppe_SIMOTICS_Servogetriebemotoren_LW_s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62" y="8620"/>
            <a:ext cx="10542593" cy="62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063" y="4277789"/>
            <a:ext cx="5400000" cy="1524706"/>
          </a:xfrm>
        </p:spPr>
        <p:txBody>
          <a:bodyPr/>
          <a:lstStyle/>
          <a:p>
            <a:r>
              <a:rPr lang="en-US" dirty="0" smtClean="0"/>
              <a:t>SIMOTICS </a:t>
            </a:r>
            <a:r>
              <a:rPr lang="en-US" dirty="0"/>
              <a:t>S-1FG1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100" b="0" noProof="0" dirty="0" smtClean="0"/>
              <a:t/>
            </a:r>
            <a:br>
              <a:rPr lang="en-US" sz="1100" b="0" noProof="0" dirty="0" smtClean="0"/>
            </a:br>
            <a:r>
              <a:rPr lang="ru-RU" sz="2400" b="0" dirty="0">
                <a:latin typeface="Arial"/>
              </a:rPr>
              <a:t>Конкурентные преимущества</a:t>
            </a:r>
            <a:endParaRPr lang="en-US" sz="2200" b="0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27063" y="5907600"/>
            <a:ext cx="5400000" cy="324000"/>
          </a:xfrm>
        </p:spPr>
        <p:txBody>
          <a:bodyPr/>
          <a:lstStyle/>
          <a:p>
            <a:r>
              <a:rPr lang="en-US" dirty="0"/>
              <a:t>siemens.com/servo-geared-motors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nr</a:t>
            </a:r>
            <a:r>
              <a:rPr lang="en-US" noProof="0" dirty="0" err="1" smtClean="0"/>
              <a:t>estricted</a:t>
            </a:r>
            <a:r>
              <a:rPr lang="en-US" noProof="0" dirty="0" smtClean="0"/>
              <a:t> © Siemens AG 2017</a:t>
            </a:r>
            <a:endParaRPr lang="en-US" noProof="0" dirty="0"/>
          </a:p>
        </p:txBody>
      </p:sp>
      <p:sp>
        <p:nvSpPr>
          <p:cNvPr id="5" name="cdtText Box 17 Id20497"/>
          <p:cNvSpPr txBox="1">
            <a:spLocks noChangeArrowheads="1"/>
          </p:cNvSpPr>
          <p:nvPr/>
        </p:nvSpPr>
        <p:spPr bwMode="auto">
          <a:xfrm>
            <a:off x="627063" y="2189618"/>
            <a:ext cx="863599" cy="863600"/>
          </a:xfrm>
          <a:prstGeom prst="rect">
            <a:avLst/>
          </a:prstGeom>
          <a:solidFill>
            <a:srgbClr val="AF235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8000" tIns="0" rIns="0" bIns="122400" anchor="b" anchorCtr="0"/>
          <a:lstStyle/>
          <a:p>
            <a:pPr>
              <a:lnSpc>
                <a:spcPct val="110000"/>
              </a:lnSpc>
            </a:pPr>
            <a:r>
              <a:rPr lang="en-US" sz="800" b="1" dirty="0" smtClean="0">
                <a:solidFill>
                  <a:srgbClr val="FFFFFF"/>
                </a:solidFill>
              </a:rPr>
              <a:t>SIMOTICS S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" name="cdtText Box 17 Id20497"/>
          <p:cNvSpPr txBox="1">
            <a:spLocks noChangeArrowheads="1"/>
          </p:cNvSpPr>
          <p:nvPr/>
        </p:nvSpPr>
        <p:spPr bwMode="auto">
          <a:xfrm>
            <a:off x="1634400" y="2189618"/>
            <a:ext cx="863599" cy="863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8000" tIns="0" rIns="0" bIns="122400" anchor="b" anchorCtr="0"/>
          <a:lstStyle/>
          <a:p>
            <a:pPr>
              <a:lnSpc>
                <a:spcPct val="110000"/>
              </a:lnSpc>
            </a:pPr>
            <a:r>
              <a:rPr lang="ru-RU" sz="800" b="1" dirty="0">
                <a:solidFill>
                  <a:srgbClr val="FFFFFF"/>
                </a:solidFill>
              </a:rPr>
              <a:t>Серво-мотор-редукторы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7" name="Textplatzhalter 13"/>
          <p:cNvSpPr txBox="1">
            <a:spLocks/>
          </p:cNvSpPr>
          <p:nvPr/>
        </p:nvSpPr>
        <p:spPr bwMode="auto">
          <a:xfrm>
            <a:off x="9303531" y="603000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Может быть легко адаптирован для обращения к приложению</a:t>
            </a:r>
            <a:endParaRPr lang="en-US" noProof="0" dirty="0"/>
          </a:p>
        </p:txBody>
      </p:sp>
      <p:sp>
        <p:nvSpPr>
          <p:cNvPr id="17" name="Inhaltsplatzhalter 3"/>
          <p:cNvSpPr txBox="1">
            <a:spLocks/>
          </p:cNvSpPr>
          <p:nvPr/>
        </p:nvSpPr>
        <p:spPr bwMode="auto">
          <a:xfrm>
            <a:off x="720042" y="1412875"/>
            <a:ext cx="109509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charset="0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179388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358775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538163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717550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11747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16319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20891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25463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l">
              <a:buNone/>
            </a:pPr>
            <a:r>
              <a:rPr lang="ru-RU" altLang="de-DE" b="1" dirty="0" smtClean="0">
                <a:latin typeface="Arial"/>
                <a:ea typeface="ＭＳ Ｐゴシック"/>
                <a:cs typeface="+mn-cs"/>
              </a:rPr>
              <a:t>Основные пункты</a:t>
            </a:r>
            <a:endParaRPr lang="en-US" altLang="de-DE" b="1" i="0" dirty="0"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18" name="Inhaltsplatzhalter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3002891"/>
              </p:ext>
            </p:extLst>
          </p:nvPr>
        </p:nvGraphicFramePr>
        <p:xfrm>
          <a:off x="4370388" y="1520788"/>
          <a:ext cx="7345362" cy="4719124"/>
        </p:xfrm>
        <a:graphic>
          <a:graphicData uri="http://schemas.openxmlformats.org/drawingml/2006/table">
            <a:tbl>
              <a:tblPr/>
              <a:tblGrid>
                <a:gridCol w="3456641"/>
                <a:gridCol w="432080"/>
                <a:gridCol w="3456641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Особенности</a:t>
                      </a:r>
                      <a:endParaRPr lang="en-US" altLang="de-DE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Преимущества</a:t>
                      </a:r>
                      <a:endParaRPr lang="en-US" altLang="de-DE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717021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Цилиндрические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, </a:t>
                      </a: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плоские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, </a:t>
                      </a: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конические и червячные редукторы</a:t>
                      </a:r>
                      <a:endParaRPr lang="en-US" altLang="de-DE" sz="15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Все обычные концепции могут быть реализованы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10532">
                <a:tc>
                  <a:txBody>
                    <a:bodyPr/>
                    <a:lstStyle/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Точное поддержание</a:t>
                      </a:r>
                      <a:endParaRPr lang="en-US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411480" marR="0" lvl="1" indent="-2834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скорости</a:t>
                      </a:r>
                      <a:endParaRPr lang="en-US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411480" marR="0" lvl="1" indent="-2834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момента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5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Мотор-редуктор и инвертор оптимально адаптированы для удовлетворения требований</a:t>
                      </a: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97552">
                <a:tc>
                  <a:txBody>
                    <a:bodyPr/>
                    <a:lstStyle/>
                    <a:p>
                      <a:pPr marL="182880" indent="-182880" algn="l" defTabSz="914400"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Бесшовная и интегрированная серия редукторов для стандартных и серво-моторов</a:t>
                      </a:r>
                      <a:endParaRPr lang="en-US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Простота переключения между сервоприводом и стандартным мотор-редуктором</a:t>
                      </a:r>
                    </a:p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Простой выбор между серво- и </a:t>
                      </a:r>
                      <a:r>
                        <a:rPr lang="ru-RU" altLang="de-DE" sz="1600" b="0" i="0" u="none" strike="noStrike" cap="none" baseline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стандартными мотор-редукторами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17021">
                <a:tc>
                  <a:txBody>
                    <a:bodyPr/>
                    <a:lstStyle/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Вал и фланец совместимы с нашими основными конкурентами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Упрощает переход на 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Siemens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8" descr="D:\05.0-1FG1\g1-Unterlagen\Bilder\04_PNGs\I_DT_Gruppe_SIMOTICS_Servogetriebemotoren_Style_01_s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8852" r="9655" b="18174"/>
          <a:stretch/>
        </p:blipFill>
        <p:spPr bwMode="auto">
          <a:xfrm>
            <a:off x="627064" y="2524574"/>
            <a:ext cx="3599903" cy="28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максимально эффективного строения</a:t>
            </a:r>
            <a:endParaRPr lang="en-US" noProof="0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720042" y="1412875"/>
            <a:ext cx="109509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charset="0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179388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358775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538163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717550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11747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16319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20891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25463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l">
              <a:buNone/>
            </a:pPr>
            <a:r>
              <a:rPr lang="ru-RU" altLang="de-DE" b="1" i="0" dirty="0" smtClean="0">
                <a:latin typeface="Arial"/>
                <a:ea typeface="ＭＳ Ｐゴシック"/>
                <a:cs typeface="+mn-cs"/>
              </a:rPr>
              <a:t>Основные пункты</a:t>
            </a:r>
            <a:endParaRPr lang="en-US" altLang="de-DE" b="1" i="0" dirty="0"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7" name="Inhaltsplatzhalter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8184858"/>
              </p:ext>
            </p:extLst>
          </p:nvPr>
        </p:nvGraphicFramePr>
        <p:xfrm>
          <a:off x="4370388" y="1700212"/>
          <a:ext cx="7345362" cy="4666756"/>
        </p:xfrm>
        <a:graphic>
          <a:graphicData uri="http://schemas.openxmlformats.org/drawingml/2006/table">
            <a:tbl>
              <a:tblPr/>
              <a:tblGrid>
                <a:gridCol w="3456641"/>
                <a:gridCol w="432080"/>
                <a:gridCol w="3456641"/>
              </a:tblGrid>
              <a:tr h="43325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Особенности</a:t>
                      </a:r>
                      <a:endParaRPr lang="en-US" altLang="de-DE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Преимущества</a:t>
                      </a:r>
                      <a:endParaRPr lang="en-US" altLang="de-DE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1126082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82880" marR="0" lvl="1" indent="-18288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600" b="0" i="0" u="none" strike="noStrike" kern="1200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Естественная вентиляция</a:t>
                      </a:r>
                      <a:endParaRPr lang="en-US" sz="1600" b="0" i="0" u="none" strike="noStrike" kern="1200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Высокий непрерывный крутящий момент даже на низких скоростях</a:t>
                      </a:r>
                    </a:p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Отсутствие нарушений воздушного потока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80224">
                <a:tc>
                  <a:txBody>
                    <a:bodyPr/>
                    <a:lstStyle/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Две части единого целого (первой ступени редуктора)</a:t>
                      </a: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Высокое соотношение на первом ступени, поэтому в некоторых случаях используется две ступени</a:t>
                      </a:r>
                    </a:p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с эффективностью, которая на 2% выше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26082">
                <a:tc>
                  <a:txBody>
                    <a:bodyPr/>
                    <a:lstStyle/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Нет муфт между редуктором и серво-мотором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 smtClean="0">
                          <a:solidFill>
                            <a:srgbClr val="41AAAA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</a:t>
                      </a:r>
                      <a:endParaRPr lang="en-US" sz="1600" b="0" i="0" dirty="0">
                        <a:solidFill>
                          <a:srgbClr val="41AAAA"/>
                        </a:solidFill>
                        <a:latin typeface="+mn-lt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1" indent="-18288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Более высокая динамическая производительность и качество управления, так как нет связи муфтой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D:\05.0-1FG1\g1-Unterlagen\Bilder\04_PNGs\I_DT_Gruppe_SIMOTICS_Servogetriebemotoren_Style_01_s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8852" r="9655" b="18174"/>
          <a:stretch/>
        </p:blipFill>
        <p:spPr bwMode="auto">
          <a:xfrm>
            <a:off x="614167" y="1844824"/>
            <a:ext cx="3613346" cy="2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77" y="4910578"/>
            <a:ext cx="814466" cy="7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28"/>
          <p:cNvSpPr/>
          <p:nvPr/>
        </p:nvSpPr>
        <p:spPr>
          <a:xfrm>
            <a:off x="1710275" y="5642084"/>
            <a:ext cx="2517238" cy="52322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altLang="de-DE" sz="14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Две части единого целого </a:t>
            </a:r>
          </a:p>
          <a:p>
            <a:pPr marL="0" lvl="1">
              <a:spcBef>
                <a:spcPts val="0"/>
              </a:spcBef>
            </a:pPr>
            <a:r>
              <a:rPr lang="ru-RU" altLang="de-DE" sz="14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(первой ступени редуктора)</a:t>
            </a:r>
            <a:endParaRPr lang="en-US" altLang="de-DE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1" name="Ellipse 29"/>
          <p:cNvSpPr/>
          <p:nvPr/>
        </p:nvSpPr>
        <p:spPr bwMode="auto">
          <a:xfrm>
            <a:off x="1083876" y="5114208"/>
            <a:ext cx="475200" cy="288064"/>
          </a:xfrm>
          <a:prstGeom prst="ellipse">
            <a:avLst/>
          </a:prstGeom>
          <a:noFill/>
          <a:ln w="25400">
            <a:solidFill>
              <a:srgbClr val="AF235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2" name="Rechteck 30"/>
          <p:cNvSpPr/>
          <p:nvPr/>
        </p:nvSpPr>
        <p:spPr>
          <a:xfrm>
            <a:off x="1757943" y="4899815"/>
            <a:ext cx="956856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Clr>
                <a:srgbClr val="879BAA"/>
              </a:buClr>
            </a:pPr>
            <a:r>
              <a:rPr lang="ru-RU" altLang="de-DE" sz="1400" b="1" dirty="0" smtClean="0">
                <a:solidFill>
                  <a:srgbClr val="AF235F"/>
                </a:solidFill>
                <a:latin typeface="Arial" charset="0"/>
                <a:ea typeface="ＭＳ Ｐゴシック" pitchFamily="34" charset="-128"/>
                <a:cs typeface="Arial" charset="0"/>
              </a:rPr>
              <a:t>Мотор</a:t>
            </a:r>
            <a:endParaRPr lang="en-US" altLang="de-DE" sz="1400" b="1" dirty="0">
              <a:solidFill>
                <a:srgbClr val="AF235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hteck 31"/>
          <p:cNvSpPr/>
          <p:nvPr/>
        </p:nvSpPr>
        <p:spPr>
          <a:xfrm>
            <a:off x="617610" y="5802597"/>
            <a:ext cx="809133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Clr>
                <a:srgbClr val="879BAA"/>
              </a:buClr>
            </a:pPr>
            <a:r>
              <a:rPr lang="ru-RU" altLang="de-DE" sz="1000" b="1" dirty="0" smtClean="0">
                <a:solidFill>
                  <a:srgbClr val="AF235F"/>
                </a:solidFill>
                <a:latin typeface="Arial" charset="0"/>
                <a:ea typeface="ＭＳ Ｐゴシック" pitchFamily="34" charset="-128"/>
                <a:cs typeface="Arial" charset="0"/>
              </a:rPr>
              <a:t>Редуктор</a:t>
            </a:r>
            <a:endParaRPr lang="en-US" altLang="de-DE" sz="1000" b="1" dirty="0">
              <a:solidFill>
                <a:srgbClr val="AF235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4" name="Gerade Verbindung 32"/>
          <p:cNvCxnSpPr/>
          <p:nvPr/>
        </p:nvCxnSpPr>
        <p:spPr bwMode="auto">
          <a:xfrm flipH="1">
            <a:off x="1674276" y="5052714"/>
            <a:ext cx="132801" cy="0"/>
          </a:xfrm>
          <a:prstGeom prst="line">
            <a:avLst/>
          </a:prstGeom>
          <a:solidFill>
            <a:schemeClr val="tx2"/>
          </a:solidFill>
          <a:ln w="28575" cap="sq" cmpd="sng" algn="ctr">
            <a:solidFill>
              <a:srgbClr val="AF235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33"/>
          <p:cNvCxnSpPr>
            <a:endCxn id="13" idx="0"/>
          </p:cNvCxnSpPr>
          <p:nvPr/>
        </p:nvCxnSpPr>
        <p:spPr bwMode="auto">
          <a:xfrm flipH="1">
            <a:off x="1022177" y="5608800"/>
            <a:ext cx="112100" cy="193797"/>
          </a:xfrm>
          <a:prstGeom prst="line">
            <a:avLst/>
          </a:prstGeom>
          <a:solidFill>
            <a:schemeClr val="tx2"/>
          </a:solidFill>
          <a:ln w="28575" cap="sq" cmpd="sng" algn="ctr">
            <a:solidFill>
              <a:srgbClr val="AF235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34"/>
          <p:cNvCxnSpPr/>
          <p:nvPr/>
        </p:nvCxnSpPr>
        <p:spPr bwMode="auto">
          <a:xfrm flipH="1" flipV="1">
            <a:off x="1415076" y="5402272"/>
            <a:ext cx="259201" cy="532746"/>
          </a:xfrm>
          <a:prstGeom prst="line">
            <a:avLst/>
          </a:prstGeom>
          <a:solidFill>
            <a:schemeClr val="tx2"/>
          </a:solidFill>
          <a:ln w="28575" cap="sq" cmpd="sng" algn="ctr">
            <a:solidFill>
              <a:srgbClr val="AF235F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28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Выдержка из технический данных </a:t>
            </a:r>
            <a:r>
              <a:rPr lang="ru-RU" dirty="0" smtClean="0"/>
              <a:t>для SIMOTICS </a:t>
            </a:r>
            <a:r>
              <a:rPr lang="ru-RU" dirty="0"/>
              <a:t>S-1FG1</a:t>
            </a:r>
            <a:endParaRPr lang="en-US" noProof="0" dirty="0"/>
          </a:p>
        </p:txBody>
      </p:sp>
      <p:sp>
        <p:nvSpPr>
          <p:cNvPr id="3" name="Inhaltsplatzhalt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7064" y="1412875"/>
            <a:ext cx="8208962" cy="431800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altLang="de-DE" b="1" kern="0" dirty="0" smtClean="0">
                <a:latin typeface="Arial" charset="0"/>
                <a:cs typeface="Arial" charset="0"/>
              </a:rPr>
              <a:t>Обзор</a:t>
            </a:r>
            <a:endParaRPr lang="en-US" altLang="de-DE" b="1" kern="0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cdtGroup 146 Id15169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971684"/>
              </p:ext>
            </p:extLst>
          </p:nvPr>
        </p:nvGraphicFramePr>
        <p:xfrm>
          <a:off x="614835" y="1412875"/>
          <a:ext cx="11090273" cy="4846119"/>
        </p:xfrm>
        <a:graphic>
          <a:graphicData uri="http://schemas.openxmlformats.org/drawingml/2006/table">
            <a:tbl>
              <a:tblPr/>
              <a:tblGrid>
                <a:gridCol w="4249563"/>
                <a:gridCol w="6840710"/>
              </a:tblGrid>
              <a:tr h="360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Характеристики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0559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Питающее напряжение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173736" marR="0" indent="-173736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от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SH 36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до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SH 100:</a:t>
                      </a:r>
                      <a:b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</a:b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3 AC 380 ...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480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В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± 10 %</a:t>
                      </a:r>
                    </a:p>
                    <a:p>
                      <a:pPr marL="173736" marR="0" indent="-173736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SH36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и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SH 48:</a:t>
                      </a:r>
                      <a:b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</a:b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1 AC 200 ...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240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В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± 10 %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297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Номинальная мощность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0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,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5 ... 7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кВт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Тип мотора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Синхронный мотор с постоянными магнитами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Охлаждение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Естественное охлаждение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8504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Температура окружающей среды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173736" marR="0" indent="-173736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До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40 °C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для установки высотой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≤ 1000 m.</a:t>
                      </a:r>
                    </a:p>
                    <a:p>
                      <a:pPr marL="173736" marR="0" indent="-173736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Для </a:t>
                      </a:r>
                      <a:r>
                        <a:rPr lang="ru-RU" sz="14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разлийных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применений используйте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SIZER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Температурный контроль и измерение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Датчик температуры KTY84 встроен в обмотку статора. Для контроля и управления с обратной связью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Изоляция обмоток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Температурный класс 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155 (F)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Подключение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Силовое и </a:t>
                      </a:r>
                      <a:r>
                        <a:rPr lang="ru-RU" sz="14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энкодера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через коннектор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797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Сертификация </a:t>
                      </a:r>
                      <a:r>
                        <a:rPr lang="en-US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/ </a:t>
                      </a:r>
                      <a:r>
                        <a:rPr lang="ru-RU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одобрения для</a:t>
                      </a:r>
                      <a:endParaRPr lang="en-US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173736" indent="-173736" algn="l" defTabSz="914400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cURus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  <a:p>
                      <a:pPr marL="173736" indent="-173736" algn="l" defTabSz="914400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CE marking/</a:t>
                      </a:r>
                    </a:p>
                    <a:p>
                      <a:pPr marL="173736" indent="-173736" algn="l" defTabSz="914400"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EC Declaration of Conformity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L="96050" marR="9605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Оптимальный привод в отношении конструкции типа и номинальной мощности для каждого применения</a:t>
            </a:r>
            <a:endParaRPr lang="en-US" noProof="0" dirty="0"/>
          </a:p>
        </p:txBody>
      </p:sp>
      <p:graphicFrame>
        <p:nvGraphicFramePr>
          <p:cNvPr id="3" name="cdtGroup 146 Id15169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365282"/>
              </p:ext>
            </p:extLst>
          </p:nvPr>
        </p:nvGraphicFramePr>
        <p:xfrm>
          <a:off x="625477" y="1484784"/>
          <a:ext cx="11088000" cy="4668627"/>
        </p:xfrm>
        <a:graphic>
          <a:graphicData uri="http://schemas.openxmlformats.org/drawingml/2006/table">
            <a:tbl>
              <a:tblPr/>
              <a:tblGrid>
                <a:gridCol w="2310000"/>
                <a:gridCol w="2194500"/>
                <a:gridCol w="2194500"/>
                <a:gridCol w="2194500"/>
                <a:gridCol w="2194500"/>
              </a:tblGrid>
              <a:tr h="956355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789363" algn="r"/>
                          <a:tab pos="5383213" algn="r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Цилиндрический</a:t>
                      </a:r>
                      <a:endParaRPr lang="en-US" altLang="en-US" sz="1400" b="1" i="0" u="none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(Z)</a:t>
                      </a: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(D)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Плоский</a:t>
                      </a:r>
                      <a:endParaRPr lang="en-US" altLang="en-US" sz="1400" b="1" i="0" u="none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(FZ)</a:t>
                      </a: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(FD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Конический</a:t>
                      </a:r>
                      <a:endParaRPr lang="en-US" altLang="en-US" sz="1400" b="1" i="0" u="none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(B)</a:t>
                      </a: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 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(K)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Червячный</a:t>
                      </a:r>
                      <a:endParaRPr lang="en-US" altLang="en-US" sz="1400" b="1" i="0" u="none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ступени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(C)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Серво-мотор-</a:t>
                      </a:r>
                    </a:p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редукторы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Designation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Z29…Z129 </a:t>
                      </a:r>
                      <a:b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D29…D129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FZ29…FZ129 FD29…FD129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B29…B49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K39…K149 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C29…C89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Типоразмер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(B)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 (K)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Макс. выходной момент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lang="ru-RU" altLang="en-US" sz="1400" b="1" i="0" u="none" strike="noStrike" cap="none" baseline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Нм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… 5.200 (Z)</a:t>
                      </a:r>
                      <a:b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 … 5.000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… 5.140 (Z)</a:t>
                      </a:r>
                      <a:b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 … 5.010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… 465 (B)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 … 8.160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(K)</a:t>
                      </a:r>
                      <a:endParaRPr lang="en-US" sz="1400" dirty="0" smtClean="0"/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 … 1480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Диапазон передаточных чисел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3,4...62,5 (Z)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39,3 … 373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3,6 … 70,7 (Z)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46,4 … 413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 … 59,3 (B)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5,2 … 244,3 (K)</a:t>
                      </a:r>
                      <a:endParaRPr lang="en-US" sz="1400" dirty="0" smtClean="0"/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4625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347663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520700" defTabSz="831850">
                        <a:lnSpc>
                          <a:spcPct val="110000"/>
                        </a:lnSpc>
                        <a:spcBef>
                          <a:spcPct val="25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9779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4351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18923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349500" defTabSz="831850" fontAlgn="base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6,2 ... 102,5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ctr" defTabSz="83210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Диапазон скоростей 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[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об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/</a:t>
                      </a:r>
                      <a:r>
                        <a:rPr lang="ru-RU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мин</a:t>
                      </a:r>
                      <a:r>
                        <a:rPr lang="en-US" altLang="en-US" sz="14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lang="en-US" altLang="en-US" sz="14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72... 1.279 (Z)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... 114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63... 1.218 (Z)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... 97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... 1.254 (B)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 ... 870 (K)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44 ... 726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η</a:t>
                      </a:r>
                      <a:r>
                        <a:rPr kumimoji="0" lang="en-US" altLang="en-US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gearbox</a:t>
                      </a:r>
                      <a:endParaRPr kumimoji="0" lang="en-US" alt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38" marR="0" marT="35996" marB="359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0,92…0,97 (Z)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0,86…0,93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0,91…0,98 (Z)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0,85…0,94 (D)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0,92…0,97 (B)</a:t>
                      </a:r>
                    </a:p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0,88…0,97 (K)</a:t>
                      </a: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0,86</a:t>
                      </a:r>
                      <a:r>
                        <a:rPr kumimoji="0" lang="en-US" altLang="de-DE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…0,93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38" marR="0" marT="35996" marB="359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273" y="2492896"/>
            <a:ext cx="433024" cy="570197"/>
          </a:xfrm>
          <a:prstGeom prst="rect">
            <a:avLst/>
          </a:prstGeom>
        </p:spPr>
      </p:pic>
      <p:pic>
        <p:nvPicPr>
          <p:cNvPr id="5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320" y="2502725"/>
            <a:ext cx="433283" cy="564173"/>
          </a:xfrm>
          <a:prstGeom prst="rect">
            <a:avLst/>
          </a:prstGeom>
        </p:spPr>
      </p:pic>
      <p:pic>
        <p:nvPicPr>
          <p:cNvPr id="6" name="Grafi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412" y="2501671"/>
            <a:ext cx="473431" cy="564818"/>
          </a:xfrm>
          <a:prstGeom prst="rect">
            <a:avLst/>
          </a:prstGeom>
        </p:spPr>
      </p:pic>
      <p:pic>
        <p:nvPicPr>
          <p:cNvPr id="7" name="Grafi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294" y="2502725"/>
            <a:ext cx="453837" cy="564173"/>
          </a:xfrm>
          <a:prstGeom prst="rect">
            <a:avLst/>
          </a:prstGeom>
        </p:spPr>
      </p:pic>
      <p:sp>
        <p:nvSpPr>
          <p:cNvPr id="8" name="Textfeld 10"/>
          <p:cNvSpPr txBox="1"/>
          <p:nvPr/>
        </p:nvSpPr>
        <p:spPr>
          <a:xfrm>
            <a:off x="652101" y="1412875"/>
            <a:ext cx="2278722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Высота вала: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36, 48, 63, 80 </a:t>
            </a:r>
            <a:r>
              <a:rPr lang="ru-RU" sz="1600" b="1" dirty="0" smtClean="0">
                <a:solidFill>
                  <a:schemeClr val="tx1"/>
                </a:solidFill>
              </a:rPr>
              <a:t>и </a:t>
            </a:r>
            <a:r>
              <a:rPr lang="en-US" sz="1600" b="1" dirty="0" smtClean="0">
                <a:solidFill>
                  <a:schemeClr val="tx1"/>
                </a:solidFill>
              </a:rPr>
              <a:t>100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/>
              <a:t>Alexander Nuzhdin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MC GMC Sales Specialist</a:t>
            </a:r>
            <a:br>
              <a:rPr lang="en-US" dirty="0"/>
            </a:br>
            <a:r>
              <a:rPr lang="en-US" dirty="0"/>
              <a:t>MC GMC / Department DF</a:t>
            </a:r>
          </a:p>
          <a:p>
            <a:r>
              <a:rPr lang="en-US" dirty="0" err="1"/>
              <a:t>Bolshaya</a:t>
            </a:r>
            <a:r>
              <a:rPr lang="en-US" dirty="0"/>
              <a:t> </a:t>
            </a:r>
            <a:r>
              <a:rPr lang="en-US" dirty="0" err="1"/>
              <a:t>Tatarskaya</a:t>
            </a:r>
            <a:r>
              <a:rPr lang="en-US" dirty="0"/>
              <a:t>, 9</a:t>
            </a:r>
            <a:br>
              <a:rPr lang="en-US" dirty="0"/>
            </a:br>
            <a:r>
              <a:rPr lang="en-US" dirty="0"/>
              <a:t>115184 Moscow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Mobile: +7 916 686 08 42</a:t>
            </a:r>
          </a:p>
          <a:p>
            <a:r>
              <a:rPr lang="en-US" dirty="0"/>
              <a:t>E-mail:</a:t>
            </a:r>
            <a:br>
              <a:rPr lang="en-US" dirty="0"/>
            </a:br>
            <a:r>
              <a:rPr lang="en-US" dirty="0">
                <a:hlinkClick r:id="rId9"/>
              </a:rPr>
              <a:t>alexander.nuzhdin@siemens.com</a:t>
            </a:r>
            <a:endParaRPr lang="en-US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0" t="216" r="9654" b="1957"/>
          <a:stretch/>
        </p:blipFill>
        <p:spPr>
          <a:xfrm>
            <a:off x="0" y="1440000"/>
            <a:ext cx="4514400" cy="47607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27063" y="1464825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7063" y="1921188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7063" y="2377551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063" y="2833914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7063" y="3290279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30623" y="1440000"/>
            <a:ext cx="4968552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Совместимость и бесшовная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интеграция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Позиционирование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SIMOTICS</a:t>
            </a:r>
            <a:endParaRPr lang="ru-RU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Позиционирование </a:t>
            </a:r>
            <a:r>
              <a:rPr lang="en-US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SIMOTICS</a:t>
            </a:r>
            <a:r>
              <a:rPr lang="ru-RU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S-1FG1</a:t>
            </a:r>
            <a:endParaRPr lang="ru-RU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Сектора и применения,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примеры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Системные аспекты</a:t>
            </a: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Совместимость и бесшовная интеграция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70387" y="1412875"/>
            <a:ext cx="7345411" cy="4752975"/>
          </a:xfrm>
          <a:ln/>
        </p:spPr>
        <p:txBody>
          <a:bodyPr/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1" dirty="0" smtClean="0">
                <a:solidFill>
                  <a:schemeClr val="accent5"/>
                </a:solidFill>
                <a:latin typeface="Arial"/>
                <a:cs typeface="Arial"/>
              </a:rPr>
              <a:t>Требование рынка</a:t>
            </a:r>
            <a:r>
              <a:rPr lang="en-US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Приемлемые по стоимости мотор-редукторы дл</a:t>
            </a:r>
            <a:r>
              <a:rPr lang="ru-RU" altLang="de-DE" sz="1600" dirty="0" smtClean="0">
                <a:solidFill>
                  <a:schemeClr val="dk1"/>
                </a:solidFill>
                <a:latin typeface="Arial"/>
                <a:cs typeface="Arial"/>
              </a:rPr>
              <a:t>я серво-применений</a:t>
            </a:r>
            <a:endParaRPr lang="en-US" altLang="de-DE" sz="1600" b="0" i="0" dirty="0" smtClean="0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Решение</a:t>
            </a:r>
            <a:r>
              <a:rPr lang="en-US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Создание компактных серво-мотор-редукторов на базе редукторов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 SIMOGEAR </a:t>
            </a:r>
            <a:r>
              <a:rPr lang="ru-RU" altLang="de-DE" sz="1600" dirty="0" smtClean="0">
                <a:solidFill>
                  <a:schemeClr val="dk1"/>
                </a:solidFill>
                <a:latin typeface="Arial"/>
                <a:cs typeface="Arial"/>
              </a:rPr>
              <a:t>и серво-моторов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 SIMOTICS S-1FK7</a:t>
            </a:r>
            <a:endParaRPr lang="ru-RU" altLang="de-DE" sz="1600" b="0" i="0" dirty="0" smtClean="0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Требование рынка</a:t>
            </a:r>
            <a:r>
              <a:rPr lang="en-US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Рынок серво-мотор-редукторов перенасыщен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, </a:t>
            </a: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увеличение доли рынка возможно только за счёт снижения доли конкурентов</a:t>
            </a:r>
            <a:endParaRPr lang="en-US" altLang="de-DE" sz="1600" b="0" i="0" dirty="0" smtClean="0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Решение</a:t>
            </a:r>
            <a:r>
              <a:rPr lang="en-US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Компактные серво-мотор-редукторы 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SIMOTICS S-1FG1, </a:t>
            </a: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имеют те же типоразмеры редукторной </a:t>
            </a: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части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что и конкуренты</a:t>
            </a:r>
            <a:endParaRPr lang="en-US" altLang="de-DE" sz="1600" b="0" i="0" dirty="0" smtClean="0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Требование рынка</a:t>
            </a:r>
            <a:r>
              <a:rPr lang="en-US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Бесшовная интеграция в систему 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– </a:t>
            </a:r>
            <a:r>
              <a:rPr lang="ru-RU" altLang="de-DE" sz="1600" dirty="0" smtClean="0">
                <a:solidFill>
                  <a:schemeClr val="dk1"/>
                </a:solidFill>
                <a:latin typeface="Arial"/>
                <a:cs typeface="Arial"/>
              </a:rPr>
              <a:t>от вала до системы управления</a:t>
            </a:r>
            <a:endParaRPr lang="en-US" altLang="de-DE" sz="1600" b="0" i="0" dirty="0" smtClean="0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Решение</a:t>
            </a:r>
            <a:r>
              <a:rPr lang="en-US" altLang="de-DE" sz="1600" b="1" i="0" dirty="0" smtClean="0">
                <a:solidFill>
                  <a:schemeClr val="accent5"/>
                </a:solidFill>
                <a:latin typeface="Arial"/>
                <a:cs typeface="Arial"/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de-DE" sz="1600" dirty="0" smtClean="0">
                <a:solidFill>
                  <a:schemeClr val="dk1"/>
                </a:solidFill>
                <a:latin typeface="Arial"/>
                <a:cs typeface="Arial"/>
              </a:rPr>
              <a:t>Siemens</a:t>
            </a:r>
            <a:r>
              <a:rPr lang="ru-RU" altLang="de-DE" sz="1600" dirty="0" smtClean="0">
                <a:solidFill>
                  <a:schemeClr val="dk1"/>
                </a:solidFill>
                <a:latin typeface="Arial"/>
                <a:cs typeface="Arial"/>
              </a:rPr>
              <a:t> предлагает концепцию 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IDS* </a:t>
            </a: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и</a:t>
            </a:r>
            <a:r>
              <a:rPr lang="en-US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 TIA*</a:t>
            </a:r>
            <a:r>
              <a:rPr lang="ru-RU" altLang="de-DE" sz="1600" b="0" i="0" dirty="0" smtClean="0">
                <a:solidFill>
                  <a:schemeClr val="dk1"/>
                </a:solidFill>
                <a:latin typeface="Arial"/>
                <a:cs typeface="Arial"/>
              </a:rPr>
              <a:t> - что является одним из самых сильнейших конкурентных преимуществ</a:t>
            </a:r>
            <a:endParaRPr lang="en-US" altLang="de-DE" sz="1600" b="0" i="0" dirty="0" smtClean="0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dirty="0" smtClean="0">
              <a:latin typeface="Arial"/>
              <a:cs typeface="Arial"/>
            </a:endParaRPr>
          </a:p>
        </p:txBody>
      </p:sp>
      <p:pic>
        <p:nvPicPr>
          <p:cNvPr id="4" name="Picture 2" descr="D:\05.0-1FG1\g1-Unterlagen\Bilder\04_PNGs\I_DT_Gruppe_SIMOTICS_Servogetriebemotoren_Style_01_s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6083" y="2899614"/>
            <a:ext cx="1840960" cy="15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05.0-1FG1\g2-Ausarbeit\Folien-Vertrieb\Vertriebsfolien-kurz\P_D087_XX_00068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631" y="1576453"/>
            <a:ext cx="916297" cy="7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49-Dateien-Alt-kS\49.3-RMC-P-2014\03.1-EoDB\d-Folien\a-1FK7\Bilder\P_NC01_XX_01075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5" y="1484784"/>
            <a:ext cx="1016877" cy="9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3"/>
          <p:cNvSpPr txBox="1"/>
          <p:nvPr/>
        </p:nvSpPr>
        <p:spPr>
          <a:xfrm>
            <a:off x="2271117" y="1794493"/>
            <a:ext cx="134652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8" name="Picture 2788" descr="IDT_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603" y="4683972"/>
            <a:ext cx="1887769" cy="13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feil nach unten 15"/>
          <p:cNvSpPr/>
          <p:nvPr/>
        </p:nvSpPr>
        <p:spPr bwMode="auto">
          <a:xfrm>
            <a:off x="2094386" y="2365122"/>
            <a:ext cx="484632" cy="494020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0" name="Textfeld 1"/>
          <p:cNvSpPr txBox="1"/>
          <p:nvPr/>
        </p:nvSpPr>
        <p:spPr>
          <a:xfrm>
            <a:off x="3938935" y="5769260"/>
            <a:ext cx="7776815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de-DE" sz="1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1)*: IDS </a:t>
            </a:r>
            <a:r>
              <a:rPr lang="en-US" altLang="de-DE" sz="10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(Integrated Drive System)</a:t>
            </a:r>
            <a:r>
              <a:rPr lang="en-US" altLang="de-DE" sz="10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: </a:t>
            </a:r>
            <a:r>
              <a:rPr lang="ru-RU" altLang="de-DE" sz="1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Интегрированный привод. </a:t>
            </a:r>
            <a:r>
              <a:rPr lang="en-US" altLang="de-DE" sz="1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Siemens </a:t>
            </a:r>
            <a:r>
              <a:rPr lang="ru-RU" altLang="de-DE" sz="1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предлагает все компоненты системы</a:t>
            </a:r>
            <a:r>
              <a:rPr lang="en-US" altLang="de-DE" sz="1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en-US" altLang="de-DE" sz="10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r>
              <a:rPr lang="en-US" altLang="de-DE" sz="1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2)*: TIA </a:t>
            </a:r>
            <a:r>
              <a:rPr lang="en-US" altLang="de-DE" sz="10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(Totally Integrated Automation): </a:t>
            </a:r>
            <a:r>
              <a:rPr lang="ru-RU" altLang="de-DE" sz="10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Единая интеграция приводов (двигателей и инверторов) и системы автоматизации</a:t>
            </a:r>
            <a:r>
              <a:rPr lang="en-US" altLang="de-DE" sz="1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en-US" altLang="de-DE" sz="10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Позиционирование в портфолио </a:t>
            </a:r>
            <a:r>
              <a:rPr lang="en-US" dirty="0"/>
              <a:t>SIMOTICS</a:t>
            </a:r>
            <a:endParaRPr lang="en-US" noProof="0" dirty="0"/>
          </a:p>
        </p:txBody>
      </p:sp>
      <p:pic>
        <p:nvPicPr>
          <p:cNvPr id="3" name="Picture 3" descr="D:\06.3-Motoren\a0-Übergr\SIMOTICS_Uebersichttabelle_e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1120" y="1520006"/>
            <a:ext cx="10136110" cy="44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23"/>
          <p:cNvGrpSpPr/>
          <p:nvPr/>
        </p:nvGrpSpPr>
        <p:grpSpPr>
          <a:xfrm>
            <a:off x="2387953" y="1412776"/>
            <a:ext cx="4287286" cy="4680520"/>
            <a:chOff x="4144148" y="963247"/>
            <a:chExt cx="3746645" cy="43693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uppieren 24"/>
            <p:cNvGrpSpPr/>
            <p:nvPr/>
          </p:nvGrpSpPr>
          <p:grpSpPr>
            <a:xfrm>
              <a:off x="4144148" y="963247"/>
              <a:ext cx="3746645" cy="4369324"/>
              <a:chOff x="7683351" y="1048958"/>
              <a:chExt cx="3746645" cy="4369324"/>
            </a:xfrm>
          </p:grpSpPr>
          <p:grpSp>
            <p:nvGrpSpPr>
              <p:cNvPr id="8" name="Gruppieren 28"/>
              <p:cNvGrpSpPr/>
              <p:nvPr/>
            </p:nvGrpSpPr>
            <p:grpSpPr>
              <a:xfrm>
                <a:off x="7683351" y="1048958"/>
                <a:ext cx="3746645" cy="4369324"/>
                <a:chOff x="623743" y="698732"/>
                <a:chExt cx="3746645" cy="4369324"/>
              </a:xfrm>
            </p:grpSpPr>
            <p:sp>
              <p:nvSpPr>
                <p:cNvPr id="11" name="Rechteck 31"/>
                <p:cNvSpPr/>
                <p:nvPr/>
              </p:nvSpPr>
              <p:spPr bwMode="auto">
                <a:xfrm>
                  <a:off x="627063" y="3140968"/>
                  <a:ext cx="1871712" cy="608841"/>
                </a:xfrm>
                <a:prstGeom prst="rect">
                  <a:avLst/>
                </a:prstGeom>
                <a:solidFill>
                  <a:srgbClr val="D7C5CB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en-US" sz="1800" b="1" dirty="0" smtClean="0">
                      <a:solidFill>
                        <a:schemeClr val="tx1"/>
                      </a:solidFill>
                    </a:rPr>
                    <a:t>0,05 – 34,2 </a:t>
                  </a:r>
                  <a:r>
                    <a:rPr lang="ru-RU" sz="1800" b="1" dirty="0" smtClean="0">
                      <a:solidFill>
                        <a:schemeClr val="tx1"/>
                      </a:solidFill>
                    </a:rPr>
                    <a:t>кВт</a:t>
                  </a:r>
                  <a:endParaRPr lang="en-US" sz="18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hteck 34"/>
                <p:cNvSpPr/>
                <p:nvPr/>
              </p:nvSpPr>
              <p:spPr bwMode="auto">
                <a:xfrm>
                  <a:off x="2498676" y="3136644"/>
                  <a:ext cx="1871712" cy="613164"/>
                </a:xfrm>
                <a:prstGeom prst="rect">
                  <a:avLst/>
                </a:prstGeom>
                <a:solidFill>
                  <a:srgbClr val="D7C5CB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en-US" sz="1800" b="1" dirty="0" smtClean="0">
                      <a:solidFill>
                        <a:schemeClr val="tx1"/>
                      </a:solidFill>
                    </a:rPr>
                    <a:t>0,5 – 7 </a:t>
                  </a:r>
                  <a:r>
                    <a:rPr lang="ru-RU" sz="1800" b="1" dirty="0" smtClean="0">
                      <a:solidFill>
                        <a:schemeClr val="tx1"/>
                      </a:solidFill>
                    </a:rPr>
                    <a:t>кВт</a:t>
                  </a:r>
                  <a:endParaRPr lang="en-US" sz="18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hteck 35"/>
                <p:cNvSpPr/>
                <p:nvPr/>
              </p:nvSpPr>
              <p:spPr bwMode="auto">
                <a:xfrm>
                  <a:off x="626964" y="3754133"/>
                  <a:ext cx="1871712" cy="708505"/>
                </a:xfrm>
                <a:prstGeom prst="rect">
                  <a:avLst/>
                </a:prstGeom>
                <a:solidFill>
                  <a:srgbClr val="E7DBE0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en-US" sz="1800" b="1" dirty="0" smtClean="0">
                      <a:solidFill>
                        <a:schemeClr val="tx1"/>
                      </a:solidFill>
                    </a:rPr>
                    <a:t>0,08 – 125 </a:t>
                  </a:r>
                  <a:r>
                    <a:rPr lang="ru-RU" sz="1800" b="1" dirty="0" err="1" smtClean="0">
                      <a:solidFill>
                        <a:schemeClr val="tx1"/>
                      </a:solidFill>
                    </a:rPr>
                    <a:t>Нм</a:t>
                  </a:r>
                  <a:endParaRPr lang="en-US" sz="18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hteck 36"/>
                <p:cNvSpPr/>
                <p:nvPr/>
              </p:nvSpPr>
              <p:spPr bwMode="auto">
                <a:xfrm>
                  <a:off x="2498577" y="3749809"/>
                  <a:ext cx="1871712" cy="712830"/>
                </a:xfrm>
                <a:prstGeom prst="rect">
                  <a:avLst/>
                </a:prstGeom>
                <a:solidFill>
                  <a:srgbClr val="E7DBE0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en-US" sz="1800" b="1" dirty="0" smtClean="0">
                      <a:solidFill>
                        <a:schemeClr val="tx1"/>
                      </a:solidFill>
                    </a:rPr>
                    <a:t>14 – 3.070 </a:t>
                  </a:r>
                  <a:r>
                    <a:rPr lang="ru-RU" b="1" dirty="0" err="1">
                      <a:solidFill>
                        <a:schemeClr val="tx1"/>
                      </a:solidFill>
                    </a:rPr>
                    <a:t>Нм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hteck 38"/>
                <p:cNvSpPr/>
                <p:nvPr/>
              </p:nvSpPr>
              <p:spPr bwMode="auto">
                <a:xfrm>
                  <a:off x="627063" y="4416206"/>
                  <a:ext cx="1871712" cy="651850"/>
                </a:xfrm>
                <a:prstGeom prst="rect">
                  <a:avLst/>
                </a:prstGeom>
                <a:solidFill>
                  <a:srgbClr val="D7C5CB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ru-RU" sz="1800" b="1" dirty="0" smtClean="0">
                      <a:solidFill>
                        <a:schemeClr val="tx1"/>
                      </a:solidFill>
                    </a:rPr>
                    <a:t>до</a:t>
                  </a:r>
                  <a:r>
                    <a:rPr lang="en-US" sz="1800" b="1" dirty="0" smtClean="0">
                      <a:solidFill>
                        <a:schemeClr val="tx1"/>
                      </a:solidFill>
                    </a:rPr>
                    <a:t> 10.000 </a:t>
                  </a:r>
                  <a:r>
                    <a:rPr lang="ru-RU" sz="1800" b="1" dirty="0" smtClean="0">
                      <a:solidFill>
                        <a:schemeClr val="tx1"/>
                      </a:solidFill>
                    </a:rPr>
                    <a:t>об</a:t>
                  </a:r>
                  <a:r>
                    <a:rPr lang="en-US" b="1" dirty="0" smtClean="0">
                      <a:solidFill>
                        <a:schemeClr val="tx1"/>
                      </a:solidFill>
                    </a:rPr>
                    <a:t>/</a:t>
                  </a:r>
                  <a:r>
                    <a:rPr lang="ru-RU" b="1" dirty="0" smtClean="0">
                      <a:solidFill>
                        <a:schemeClr val="tx1"/>
                      </a:solidFill>
                    </a:rPr>
                    <a:t>мин</a:t>
                  </a:r>
                  <a:endParaRPr lang="en-US" sz="18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hteck 39"/>
                <p:cNvSpPr/>
                <p:nvPr/>
              </p:nvSpPr>
              <p:spPr bwMode="auto">
                <a:xfrm>
                  <a:off x="2498676" y="4411883"/>
                  <a:ext cx="1871712" cy="651850"/>
                </a:xfrm>
                <a:prstGeom prst="rect">
                  <a:avLst/>
                </a:prstGeom>
                <a:solidFill>
                  <a:srgbClr val="D7C5CB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ru-RU" sz="1800" b="1" dirty="0" smtClean="0">
                      <a:solidFill>
                        <a:schemeClr val="tx1"/>
                      </a:solidFill>
                    </a:rPr>
                    <a:t>до</a:t>
                  </a:r>
                  <a:r>
                    <a:rPr lang="en-US" sz="1800" b="1" dirty="0" smtClean="0">
                      <a:solidFill>
                        <a:schemeClr val="tx1"/>
                      </a:solidFill>
                    </a:rPr>
                    <a:t> 1.300 </a:t>
                  </a:r>
                  <a:r>
                    <a:rPr lang="ru-RU" sz="1800" b="1" dirty="0" smtClean="0">
                      <a:solidFill>
                        <a:schemeClr val="tx1"/>
                      </a:solidFill>
                    </a:rPr>
                    <a:t>об</a:t>
                  </a:r>
                  <a:r>
                    <a:rPr lang="en-US" b="1" dirty="0" smtClean="0">
                      <a:solidFill>
                        <a:schemeClr val="tx1"/>
                      </a:solidFill>
                    </a:rPr>
                    <a:t>/</a:t>
                  </a:r>
                  <a:r>
                    <a:rPr lang="ru-RU" b="1" dirty="0" smtClean="0">
                      <a:solidFill>
                        <a:schemeClr val="tx1"/>
                      </a:solidFill>
                    </a:rPr>
                    <a:t>мин</a:t>
                  </a:r>
                  <a:endParaRPr lang="en-US" sz="18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hteck 40"/>
                <p:cNvSpPr/>
                <p:nvPr/>
              </p:nvSpPr>
              <p:spPr bwMode="auto">
                <a:xfrm>
                  <a:off x="623842" y="2146870"/>
                  <a:ext cx="1871712" cy="1008112"/>
                </a:xfrm>
                <a:prstGeom prst="rect">
                  <a:avLst/>
                </a:prstGeom>
                <a:solidFill>
                  <a:srgbClr val="D3B6C5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endParaRPr lang="en-US" sz="1800" b="1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hteck 42"/>
                <p:cNvSpPr/>
                <p:nvPr/>
              </p:nvSpPr>
              <p:spPr bwMode="auto">
                <a:xfrm>
                  <a:off x="2495455" y="2142546"/>
                  <a:ext cx="1871712" cy="1008112"/>
                </a:xfrm>
                <a:prstGeom prst="rect">
                  <a:avLst/>
                </a:prstGeom>
                <a:solidFill>
                  <a:srgbClr val="D3B6C5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endParaRPr lang="en-US" sz="1800" b="1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hteck 44"/>
                <p:cNvSpPr/>
                <p:nvPr/>
              </p:nvSpPr>
              <p:spPr bwMode="auto">
                <a:xfrm>
                  <a:off x="623743" y="698732"/>
                  <a:ext cx="3743424" cy="651850"/>
                </a:xfrm>
                <a:prstGeom prst="rect">
                  <a:avLst/>
                </a:prstGeom>
                <a:solidFill>
                  <a:srgbClr val="C7AFB9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 lIns="108000" tIns="54000" rIns="108000" bIns="54000" numCol="1" spcCol="72000" rtlCol="0" anchor="ctr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ru-RU" sz="1800" dirty="0" smtClean="0">
                      <a:solidFill>
                        <a:schemeClr val="tx1"/>
                      </a:solidFill>
                    </a:rPr>
                    <a:t>Серво-мотор-редукторы</a:t>
                  </a:r>
                  <a:endParaRPr lang="en-US" sz="18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10000"/>
                    </a:lnSpc>
                    <a:spcBef>
                      <a:spcPct val="0"/>
                    </a:spcBef>
                    <a:buFont typeface="Wingdings" charset="0"/>
                    <a:buNone/>
                  </a:pPr>
                  <a:r>
                    <a:rPr lang="en-US" b="1" dirty="0" smtClean="0">
                      <a:solidFill>
                        <a:schemeClr val="tx1"/>
                      </a:solidFill>
                    </a:rPr>
                    <a:t>SIMOTICS S</a:t>
                  </a:r>
                  <a:endParaRPr lang="en-US" sz="1800" b="1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hteck 29"/>
              <p:cNvSpPr/>
              <p:nvPr/>
            </p:nvSpPr>
            <p:spPr bwMode="auto">
              <a:xfrm>
                <a:off x="7683351" y="1692548"/>
                <a:ext cx="1871712" cy="800348"/>
              </a:xfrm>
              <a:prstGeom prst="rect">
                <a:avLst/>
              </a:prstGeom>
              <a:solidFill>
                <a:srgbClr val="C7AFB9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ru-RU" sz="1800" b="1" dirty="0" smtClean="0">
                    <a:solidFill>
                      <a:schemeClr val="tx1"/>
                    </a:solidFill>
                  </a:rPr>
                  <a:t>Серво-моторы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hteck 30"/>
              <p:cNvSpPr/>
              <p:nvPr/>
            </p:nvSpPr>
            <p:spPr bwMode="auto">
              <a:xfrm>
                <a:off x="9554964" y="1688224"/>
                <a:ext cx="1871712" cy="800348"/>
              </a:xfrm>
              <a:prstGeom prst="rect">
                <a:avLst/>
              </a:prstGeom>
              <a:solidFill>
                <a:srgbClr val="C7AFB9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r>
                  <a:rPr lang="ru-RU" sz="1800" b="1" dirty="0" smtClean="0">
                    <a:solidFill>
                      <a:schemeClr val="tx1"/>
                    </a:solidFill>
                  </a:rPr>
                  <a:t>Серво-мотор-редукторы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2" descr="C:\Users\ba4276\AppData\Local\Microsoft\Windows\Temporary Internet Files\Content.Outlook\2MH3UJ15\SIMOTICS_Uebersichttabelle_deu (2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0" t="40488" r="83088" b="46004"/>
            <a:stretch/>
          </p:blipFill>
          <p:spPr bwMode="auto">
            <a:xfrm>
              <a:off x="4566031" y="2590802"/>
              <a:ext cx="1027945" cy="64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ba4276\AppData\Local\Microsoft\Windows\Temporary Internet Files\Content.Outlook\2MH3UJ15\SIMOTICS_Uebersichttabelle_deu (2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31" t="41072" r="65556" b="45198"/>
            <a:stretch/>
          </p:blipFill>
          <p:spPr bwMode="auto">
            <a:xfrm>
              <a:off x="6369339" y="2624494"/>
              <a:ext cx="1025236" cy="651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hteck 46"/>
          <p:cNvSpPr/>
          <p:nvPr/>
        </p:nvSpPr>
        <p:spPr bwMode="auto">
          <a:xfrm>
            <a:off x="2387953" y="1412776"/>
            <a:ext cx="4283600" cy="4675889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Позиционирование в портфолио мотор-редукторов</a:t>
            </a:r>
            <a:endParaRPr lang="en-US" noProof="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85215"/>
              </p:ext>
            </p:extLst>
          </p:nvPr>
        </p:nvGraphicFramePr>
        <p:xfrm>
          <a:off x="1490663" y="2708920"/>
          <a:ext cx="2882657" cy="285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657"/>
              </a:tblGrid>
              <a:tr h="432048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</a:t>
                      </a:r>
                      <a:endParaRPr lang="en-US" sz="1400" b="1" i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69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BECDD7"/>
                    </a:solidFill>
                  </a:tcPr>
                </a:tc>
              </a:tr>
              <a:tr h="323199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5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Редукторы</a:t>
                      </a:r>
                      <a:r>
                        <a:rPr lang="ru-RU" sz="1500" b="0" i="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SIMOGEAR</a:t>
                      </a:r>
                      <a:endParaRPr lang="en-US" sz="1500" b="0" i="0" baseline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049" marR="134049" marT="50242" marB="50242">
                    <a:solidFill>
                      <a:srgbClr val="BECDD7"/>
                    </a:solidFill>
                  </a:tcPr>
                </a:tc>
              </a:tr>
              <a:tr h="323199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5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Серия</a:t>
                      </a:r>
                      <a:r>
                        <a:rPr lang="en-US" sz="15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: SIMOGEAR</a:t>
                      </a:r>
                      <a:endParaRPr lang="en-US" sz="1500" b="0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049" marR="134049" marT="50242" marB="50242">
                    <a:lnB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DD7"/>
                    </a:solidFill>
                  </a:tcPr>
                </a:tc>
              </a:tr>
              <a:tr h="323199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ru-RU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Конвейерное применения</a:t>
                      </a:r>
                      <a:r>
                        <a:rPr lang="en-US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насосы</a:t>
                      </a:r>
                      <a:r>
                        <a:rPr lang="en-US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вентиляторы</a:t>
                      </a:r>
                      <a:r>
                        <a:rPr lang="en-US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подъёмники, стандартные применения</a:t>
                      </a:r>
                      <a:endParaRPr lang="en-US" sz="1500" b="0" i="0" baseline="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049" marR="134049" marT="50242" marB="50242">
                    <a:lnL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9"/>
          <p:cNvSpPr>
            <a:spLocks noChangeArrowheads="1"/>
          </p:cNvSpPr>
          <p:nvPr/>
        </p:nvSpPr>
        <p:spPr bwMode="auto">
          <a:xfrm rot="16200000">
            <a:off x="-1227624" y="3339045"/>
            <a:ext cx="4356521" cy="647999"/>
          </a:xfrm>
          <a:prstGeom prst="rightArrow">
            <a:avLst>
              <a:gd name="adj1" fmla="val 52093"/>
              <a:gd name="adj2" fmla="val 56339"/>
            </a:avLst>
          </a:prstGeom>
          <a:solidFill>
            <a:srgbClr val="879B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ru-RU" altLang="de-DE" b="1" dirty="0" smtClean="0">
                <a:solidFill>
                  <a:schemeClr val="bg1"/>
                </a:solidFill>
              </a:rPr>
              <a:t>Цена</a:t>
            </a:r>
            <a:endParaRPr lang="en-US" altLang="de-DE" b="1" dirty="0">
              <a:solidFill>
                <a:schemeClr val="bg1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80074" y="5517850"/>
            <a:ext cx="10935726" cy="648000"/>
          </a:xfrm>
          <a:prstGeom prst="rightArrow">
            <a:avLst>
              <a:gd name="adj1" fmla="val 45833"/>
              <a:gd name="adj2" fmla="val 62020"/>
            </a:avLst>
          </a:prstGeom>
          <a:solidFill>
            <a:srgbClr val="879B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spcBef>
                <a:spcPct val="0"/>
              </a:spcBef>
            </a:pPr>
            <a:r>
              <a:rPr lang="ru-RU" altLang="de-DE" b="1" dirty="0" smtClean="0">
                <a:solidFill>
                  <a:schemeClr val="bg1"/>
                </a:solidFill>
              </a:rPr>
              <a:t>Требования</a:t>
            </a:r>
            <a:endParaRPr lang="en-US" altLang="de-DE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891578"/>
              </p:ext>
            </p:extLst>
          </p:nvPr>
        </p:nvGraphicFramePr>
        <p:xfrm>
          <a:off x="4947047" y="1949085"/>
          <a:ext cx="3195931" cy="349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931"/>
              </a:tblGrid>
              <a:tr h="441958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Серво-мотор-редукторы</a:t>
                      </a:r>
                      <a:endParaRPr lang="en-US" sz="1400" b="1" i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/>
                </a:tc>
              </a:tr>
              <a:tr h="5633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21984" marR="121984">
                    <a:solidFill>
                      <a:srgbClr val="BECDD7"/>
                    </a:solidFill>
                  </a:tcPr>
                </a:tc>
              </a:tr>
              <a:tr h="972308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400" b="0" i="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Редукторы </a:t>
                      </a:r>
                      <a:r>
                        <a:rPr lang="en-US" sz="1400" b="0" i="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SIMOGEAR:</a:t>
                      </a:r>
                    </a:p>
                    <a:p>
                      <a:pPr marL="0" indent="173736" algn="ctr" defTabSz="914400"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Цилиндрические редукторы</a:t>
                      </a:r>
                      <a:endParaRPr lang="en-US" sz="1400" b="0" i="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indent="173736" algn="ctr" defTabSz="914400"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Плоские редукторы</a:t>
                      </a:r>
                      <a:endParaRPr lang="en-US" sz="1400" b="0" i="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indent="173736" algn="ctr" defTabSz="914400"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Конические редукторы</a:t>
                      </a:r>
                      <a:endParaRPr lang="en-US" sz="1400" b="0" i="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indent="173736" algn="ctr" defTabSz="914400"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Червячные редукторы</a:t>
                      </a:r>
                      <a:endParaRPr lang="en-US" sz="1400" b="0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>
                    <a:solidFill>
                      <a:srgbClr val="BECDD7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indent="173736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Серия</a:t>
                      </a:r>
                      <a:r>
                        <a:rPr lang="en-US" sz="140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SIMOTICS S-1FG1</a:t>
                      </a:r>
                      <a:endParaRPr lang="en-US" sz="1400" b="0" i="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solidFill>
                      <a:srgbClr val="BECDD7"/>
                    </a:solidFill>
                  </a:tcPr>
                </a:tc>
              </a:tr>
              <a:tr h="374339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ru-RU" sz="14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Производственные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и упаковочные</a:t>
                      </a:r>
                      <a:r>
                        <a:rPr lang="en-US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машины</a:t>
                      </a:r>
                      <a:r>
                        <a:rPr lang="en-US" sz="14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решения для складского хранения</a:t>
                      </a:r>
                      <a:r>
                        <a:rPr lang="en-US" sz="14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обработка металлов давлением</a:t>
                      </a:r>
                      <a:endParaRPr lang="en-US" sz="1400" b="0" i="0" baseline="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618439"/>
              </p:ext>
            </p:extLst>
          </p:nvPr>
        </p:nvGraphicFramePr>
        <p:xfrm>
          <a:off x="8691464" y="1412776"/>
          <a:ext cx="3024336" cy="290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494646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Серво-моторы</a:t>
                      </a:r>
                      <a:r>
                        <a:rPr lang="ru-RU" sz="1400" b="1" i="0" baseline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 с планетарными редукторами</a:t>
                      </a:r>
                      <a:endParaRPr lang="en-US" sz="1400" b="1" i="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/>
                </a:tc>
              </a:tr>
              <a:tr h="7444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21984" marR="121984">
                    <a:solidFill>
                      <a:srgbClr val="BECDD7"/>
                    </a:solidFill>
                  </a:tcPr>
                </a:tc>
              </a:tr>
              <a:tr h="322096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Альфа-планетарные редукторы</a:t>
                      </a:r>
                      <a:endParaRPr lang="en-US" sz="1400" b="0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>
                    <a:solidFill>
                      <a:srgbClr val="BECDD7"/>
                    </a:solidFill>
                  </a:tcPr>
                </a:tc>
              </a:tr>
              <a:tr h="322096"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Серия</a:t>
                      </a:r>
                      <a:r>
                        <a:rPr lang="en-US" sz="1400" b="0" i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: SIMOTICS S</a:t>
                      </a:r>
                      <a:endParaRPr lang="en-US" sz="1400" b="0" i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>
                    <a:solidFill>
                      <a:srgbClr val="BECDD7"/>
                    </a:solidFill>
                  </a:tcPr>
                </a:tc>
              </a:tr>
              <a:tr h="997077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ru-RU" sz="14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Станки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 с ЧПУ</a:t>
                      </a:r>
                      <a:r>
                        <a:rPr lang="en-US" sz="1400" b="0" i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деревообрабатывающие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и другие обрабатывающие машины</a:t>
                      </a:r>
                      <a:r>
                        <a:rPr lang="en-US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baseline="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поворотные столы</a:t>
                      </a:r>
                      <a:endParaRPr lang="en-US" sz="1400" b="0" i="0" baseline="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84" marR="121984"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pic>
        <p:nvPicPr>
          <p:cNvPr id="8" name="Grafik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67" y="3212976"/>
            <a:ext cx="945970" cy="586502"/>
          </a:xfrm>
          <a:prstGeom prst="rect">
            <a:avLst/>
          </a:prstGeom>
        </p:spPr>
      </p:pic>
      <p:sp>
        <p:nvSpPr>
          <p:cNvPr id="9" name="Rechteck 29"/>
          <p:cNvSpPr/>
          <p:nvPr/>
        </p:nvSpPr>
        <p:spPr bwMode="auto">
          <a:xfrm>
            <a:off x="4947047" y="1949085"/>
            <a:ext cx="3195931" cy="3498057"/>
          </a:xfrm>
          <a:prstGeom prst="rect">
            <a:avLst/>
          </a:prstGeom>
          <a:noFill/>
          <a:ln w="57150">
            <a:solidFill>
              <a:srgbClr val="EB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D:\05.1-1FG1\g1-Unterlagen\Bilder\I_DT_SIMOTICS_SG-1FG1_Kegelradgetriebe_B29_Servomotor_1FK7G2_CT_AH48_Schraeg_s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4074" y="2322367"/>
            <a:ext cx="873213" cy="6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RZ_LW_1FK7042_sRGB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365" y="2031485"/>
            <a:ext cx="513020" cy="5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007" y="2027967"/>
            <a:ext cx="507704" cy="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745" y="2033110"/>
            <a:ext cx="517008" cy="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вращается вокруг высокой точности</a:t>
            </a:r>
            <a:endParaRPr lang="en-US" noProof="0" dirty="0"/>
          </a:p>
        </p:txBody>
      </p:sp>
      <p:sp>
        <p:nvSpPr>
          <p:cNvPr id="3" name="Inhaltsplatzhalt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7064" y="1412875"/>
            <a:ext cx="8208962" cy="431800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altLang="de-DE" b="1" kern="0" dirty="0" smtClean="0">
                <a:latin typeface="Arial" charset="0"/>
                <a:cs typeface="Arial" charset="0"/>
              </a:rPr>
              <a:t>Серво-моторы</a:t>
            </a:r>
            <a:r>
              <a:rPr lang="en-US" altLang="de-DE" b="1" kern="0" dirty="0" smtClean="0">
                <a:latin typeface="Arial" charset="0"/>
                <a:cs typeface="Arial" charset="0"/>
              </a:rPr>
              <a:t> SIMOTICS S-1FK7</a:t>
            </a:r>
            <a:endParaRPr lang="en-US" altLang="de-DE" b="1" kern="0" dirty="0">
              <a:latin typeface="Arial" charset="0"/>
              <a:cs typeface="Arial" charset="0"/>
            </a:endParaRPr>
          </a:p>
        </p:txBody>
      </p:sp>
      <p:grpSp>
        <p:nvGrpSpPr>
          <p:cNvPr id="4" name="Gruppieren 1290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26567" y="1845370"/>
            <a:ext cx="3600000" cy="1871662"/>
            <a:chOff x="-2047769" y="1843402"/>
            <a:chExt cx="3599461" cy="1872000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-2047769" y="1843402"/>
              <a:ext cx="3599461" cy="18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FFFFFF"/>
                  </a:solidFill>
                  <a:latin typeface="Arial"/>
                </a:rPr>
                <a:t>Точные диапазоны скорости и крутящего </a:t>
              </a:r>
              <a:r>
                <a:rPr lang="ru-RU" sz="1600" b="1" dirty="0" smtClean="0">
                  <a:solidFill>
                    <a:srgbClr val="FFFFFF"/>
                  </a:solidFill>
                  <a:latin typeface="Arial"/>
                </a:rPr>
                <a:t>момента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</a:rPr>
                <a:t>Затраты снижаются за </a:t>
              </a:r>
              <a:r>
                <a:rPr lang="ru-RU" sz="1600" dirty="0" smtClean="0">
                  <a:solidFill>
                    <a:srgbClr val="000000"/>
                  </a:solidFill>
                </a:rPr>
                <a:t>счёт </a:t>
              </a:r>
              <a:r>
                <a:rPr lang="ru-RU" sz="1600" dirty="0">
                  <a:solidFill>
                    <a:srgbClr val="000000"/>
                  </a:solidFill>
                </a:rPr>
                <a:t>оптимальной адаптации редуктора к </a:t>
              </a:r>
              <a:r>
                <a:rPr lang="ru-RU" sz="1600" dirty="0" smtClean="0">
                  <a:solidFill>
                    <a:srgbClr val="000000"/>
                  </a:solidFill>
                </a:rPr>
                <a:t>нагрузке: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</a:rPr>
                <a:t>выходной скорости</a:t>
              </a:r>
              <a:endParaRPr lang="en-US" sz="1600" dirty="0" smtClean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</a:rPr>
                <a:t>выходного момента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hteck 11"/>
            <p:cNvSpPr/>
            <p:nvPr/>
          </p:nvSpPr>
          <p:spPr bwMode="auto">
            <a:xfrm>
              <a:off x="1192106" y="1917946"/>
              <a:ext cx="287957" cy="287389"/>
            </a:xfrm>
            <a:prstGeom prst="rect">
              <a:avLst/>
            </a:prstGeom>
            <a:solidFill>
              <a:srgbClr val="AAB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+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" name="Gruppieren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6567" y="3860799"/>
            <a:ext cx="3600000" cy="2304000"/>
            <a:chOff x="-468108" y="3860798"/>
            <a:chExt cx="3599459" cy="2303362"/>
          </a:xfrm>
        </p:grpSpPr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-468108" y="3860798"/>
              <a:ext cx="3599459" cy="2303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  <a:latin typeface="Arial"/>
                </a:rPr>
                <a:t>Интеграция с </a:t>
              </a:r>
              <a:r>
                <a:rPr lang="en-US" sz="1600" b="1" dirty="0" smtClean="0">
                  <a:solidFill>
                    <a:srgbClr val="FFFFFF"/>
                  </a:solidFill>
                  <a:latin typeface="Arial"/>
                </a:rPr>
                <a:t>SINAMICS S</a:t>
              </a:r>
              <a:endParaRPr lang="en-US" sz="1600" dirty="0" smtClean="0">
                <a:solidFill>
                  <a:srgbClr val="000000"/>
                </a:solidFill>
                <a:cs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cs typeface="Arial"/>
                </a:rPr>
                <a:t>Использование электронных </a:t>
              </a:r>
              <a:r>
                <a:rPr lang="ru-RU" sz="1600" dirty="0" err="1" smtClean="0">
                  <a:solidFill>
                    <a:srgbClr val="000000"/>
                  </a:solidFill>
                  <a:cs typeface="Arial"/>
                </a:rPr>
                <a:t>шильдиков</a:t>
              </a:r>
              <a:r>
                <a:rPr lang="en-US" sz="1600" dirty="0" smtClean="0">
                  <a:solidFill>
                    <a:srgbClr val="000000"/>
                  </a:solidFill>
                  <a:cs typeface="Arial"/>
                </a:rPr>
                <a:t>, </a:t>
              </a:r>
              <a:r>
                <a:rPr lang="ru-RU" sz="1600" dirty="0" smtClean="0">
                  <a:solidFill>
                    <a:srgbClr val="000000"/>
                  </a:solidFill>
                  <a:cs typeface="Arial"/>
                </a:rPr>
                <a:t>полностью совместимы с </a:t>
              </a:r>
              <a:r>
                <a:rPr lang="en-US" sz="1600" dirty="0" smtClean="0">
                  <a:solidFill>
                    <a:srgbClr val="000000"/>
                  </a:solidFill>
                  <a:cs typeface="Arial"/>
                </a:rPr>
                <a:t>SINAMICS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cs typeface="Arial"/>
                </a:rPr>
                <a:t>S120 </a:t>
              </a:r>
              <a:r>
                <a:rPr lang="ru-RU" sz="1600" dirty="0" smtClean="0">
                  <a:solidFill>
                    <a:srgbClr val="000000"/>
                  </a:solidFill>
                  <a:cs typeface="Arial"/>
                </a:rPr>
                <a:t>и </a:t>
              </a:r>
              <a:r>
                <a:rPr lang="en-US" sz="1600" dirty="0" smtClean="0">
                  <a:solidFill>
                    <a:srgbClr val="000000"/>
                  </a:solidFill>
                  <a:cs typeface="Arial"/>
                </a:rPr>
                <a:t>SINAMICS S110 </a:t>
              </a:r>
              <a:r>
                <a:rPr lang="ru-RU" sz="1600" dirty="0" smtClean="0">
                  <a:solidFill>
                    <a:srgbClr val="000000"/>
                  </a:solidFill>
                  <a:cs typeface="Arial"/>
                </a:rPr>
                <a:t>и готовы к быстрой пуско-наладки</a:t>
              </a:r>
              <a:endParaRPr lang="en-US" sz="160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9" name="Rechteck 14"/>
            <p:cNvSpPr/>
            <p:nvPr/>
          </p:nvSpPr>
          <p:spPr bwMode="auto">
            <a:xfrm>
              <a:off x="2771765" y="3933035"/>
              <a:ext cx="287957" cy="287258"/>
            </a:xfrm>
            <a:prstGeom prst="rect">
              <a:avLst/>
            </a:prstGeom>
            <a:solidFill>
              <a:srgbClr val="AAB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+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" name="Gruppieren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115798" y="3284562"/>
            <a:ext cx="3600000" cy="1296987"/>
            <a:chOff x="5148753" y="3294593"/>
            <a:chExt cx="3599462" cy="1296417"/>
          </a:xfrm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5148753" y="3294593"/>
              <a:ext cx="3599462" cy="12964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  <a:latin typeface="Arial"/>
                </a:rPr>
                <a:t>Габаритные размеры соответствуют требованиям рынка</a:t>
              </a:r>
              <a:endParaRPr lang="en-US" sz="1600" dirty="0" smtClean="0">
                <a:solidFill>
                  <a:srgbClr val="000000"/>
                </a:solidFill>
                <a:cs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cs typeface="Arial"/>
                </a:rPr>
                <a:t>Полностью совместимы с основными конкурентами</a:t>
              </a:r>
              <a:endParaRPr lang="en-US" sz="160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Rechteck 17"/>
            <p:cNvSpPr/>
            <p:nvPr/>
          </p:nvSpPr>
          <p:spPr bwMode="auto">
            <a:xfrm>
              <a:off x="8388230" y="3364412"/>
              <a:ext cx="287957" cy="288798"/>
            </a:xfrm>
            <a:prstGeom prst="rect">
              <a:avLst/>
            </a:prstGeom>
            <a:solidFill>
              <a:srgbClr val="AAB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+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" name="Gruppieren 4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115798" y="1844775"/>
            <a:ext cx="3600000" cy="1296988"/>
            <a:chOff x="5148851" y="3294593"/>
            <a:chExt cx="3599462" cy="1296417"/>
          </a:xfrm>
        </p:grpSpPr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5148851" y="3294593"/>
              <a:ext cx="3599462" cy="12964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  <a:latin typeface="Arial"/>
                </a:rPr>
                <a:t>Все четыре основных типа редукторов доступны</a:t>
              </a:r>
              <a:endParaRPr lang="en-US" sz="1600" dirty="0" smtClean="0">
                <a:solidFill>
                  <a:schemeClr val="dk1"/>
                </a:solidFill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chemeClr val="dk1"/>
                  </a:solidFill>
                </a:rPr>
                <a:t>Цилиндрические</a:t>
              </a:r>
              <a:r>
                <a:rPr lang="en-US" sz="1600" dirty="0" smtClean="0">
                  <a:solidFill>
                    <a:schemeClr val="dk1"/>
                  </a:solidFill>
                </a:rPr>
                <a:t>, </a:t>
              </a:r>
              <a:r>
                <a:rPr lang="ru-RU" sz="1600" dirty="0" smtClean="0">
                  <a:solidFill>
                    <a:schemeClr val="dk1"/>
                  </a:solidFill>
                </a:rPr>
                <a:t>плоские</a:t>
              </a:r>
              <a:r>
                <a:rPr lang="en-US" sz="1600" dirty="0" smtClean="0">
                  <a:solidFill>
                    <a:schemeClr val="dk1"/>
                  </a:solidFill>
                </a:rPr>
                <a:t>, </a:t>
              </a:r>
              <a:r>
                <a:rPr lang="ru-RU" sz="1600" dirty="0" smtClean="0">
                  <a:solidFill>
                    <a:schemeClr val="dk1"/>
                  </a:solidFill>
                </a:rPr>
                <a:t>конические</a:t>
              </a:r>
              <a:r>
                <a:rPr lang="en-US" sz="1600" dirty="0" smtClean="0">
                  <a:solidFill>
                    <a:schemeClr val="dk1"/>
                  </a:solidFill>
                </a:rPr>
                <a:t> </a:t>
              </a:r>
              <a:r>
                <a:rPr lang="ru-RU" sz="1600" dirty="0" smtClean="0">
                  <a:solidFill>
                    <a:schemeClr val="dk1"/>
                  </a:solidFill>
                </a:rPr>
                <a:t>и червячные</a:t>
              </a:r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15" name="Rechteck 20"/>
            <p:cNvSpPr/>
            <p:nvPr/>
          </p:nvSpPr>
          <p:spPr bwMode="auto">
            <a:xfrm>
              <a:off x="8388328" y="3366340"/>
              <a:ext cx="287957" cy="288798"/>
            </a:xfrm>
            <a:prstGeom prst="rect">
              <a:avLst/>
            </a:prstGeom>
            <a:solidFill>
              <a:srgbClr val="AAB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+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6" name="Gruppieren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113598" y="4725260"/>
            <a:ext cx="3600000" cy="1440000"/>
            <a:chOff x="5148847" y="4739469"/>
            <a:chExt cx="3599459" cy="1439212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48847" y="4739469"/>
              <a:ext cx="3599459" cy="1439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  <a:latin typeface="Arial"/>
                </a:rPr>
                <a:t>Компактная интеграция</a:t>
              </a:r>
              <a:endParaRPr lang="en-US" sz="1600" dirty="0" smtClean="0">
                <a:solidFill>
                  <a:schemeClr val="dk1"/>
                </a:solidFill>
                <a:latin typeface="Arial"/>
                <a:cs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chemeClr val="dk1"/>
                  </a:solidFill>
                  <a:latin typeface="Arial"/>
                  <a:cs typeface="Arial"/>
                </a:rPr>
                <a:t>Мотор встроен в редуктор</a:t>
              </a:r>
              <a:r>
                <a:rPr lang="en-US" sz="1600" dirty="0" smtClean="0">
                  <a:solidFill>
                    <a:schemeClr val="dk1"/>
                  </a:solidFill>
                  <a:latin typeface="Arial"/>
                  <a:cs typeface="Arial"/>
                </a:rPr>
                <a:t>, </a:t>
              </a:r>
              <a:r>
                <a:rPr lang="ru-RU" sz="1600" dirty="0" smtClean="0">
                  <a:solidFill>
                    <a:schemeClr val="dk1"/>
                  </a:solidFill>
                  <a:latin typeface="Arial"/>
                  <a:cs typeface="Arial"/>
                </a:rPr>
                <a:t>вал мотора является первой ступенью редуктора</a:t>
              </a:r>
              <a:endParaRPr lang="en-US" sz="1600" dirty="0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23"/>
            <p:cNvSpPr/>
            <p:nvPr/>
          </p:nvSpPr>
          <p:spPr bwMode="auto">
            <a:xfrm>
              <a:off x="8390521" y="4812454"/>
              <a:ext cx="287957" cy="288767"/>
            </a:xfrm>
            <a:prstGeom prst="rect">
              <a:avLst/>
            </a:prstGeom>
            <a:solidFill>
              <a:srgbClr val="AAB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+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9" name="Picture 4" descr="D:\05.0-1FG1\g1-Unterlagen\Bilder\04_PNGs\I_DT_SIMOTICS_SG-1FG1_Flachgetriebe_FZ29_Servomotor_1FK7G2_CT_AH63_LW_sRGB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1063" y="1700808"/>
            <a:ext cx="2096299" cy="31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3" descr="S120"/>
          <p:cNvPicPr preferRelativeResize="0"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564" y="4946190"/>
            <a:ext cx="1150668" cy="10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U305_FS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296" y="4733423"/>
            <a:ext cx="334611" cy="6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RZ_LW_PM240_FSE_CU310_DP_BOP_sRGB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742" y="5233355"/>
            <a:ext cx="422864" cy="74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Сектора и применения, примеры</a:t>
            </a:r>
            <a:endParaRPr lang="en-US" noProof="0" dirty="0"/>
          </a:p>
        </p:txBody>
      </p:sp>
      <p:sp>
        <p:nvSpPr>
          <p:cNvPr id="10" name="Inhaltsplatzhalt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7064" y="1412875"/>
            <a:ext cx="8208962" cy="431800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altLang="de-DE" b="1" kern="0" dirty="0" smtClean="0">
                <a:latin typeface="Arial" charset="0"/>
                <a:cs typeface="Arial" charset="0"/>
              </a:rPr>
              <a:t>Целевые отрасли </a:t>
            </a:r>
            <a:r>
              <a:rPr lang="en-US" altLang="de-DE" b="1" kern="0" dirty="0" smtClean="0">
                <a:latin typeface="Arial" charset="0"/>
                <a:cs typeface="Arial" charset="0"/>
              </a:rPr>
              <a:t>/</a:t>
            </a:r>
            <a:r>
              <a:rPr lang="ru-RU" altLang="de-DE" b="1" kern="0" dirty="0" smtClean="0">
                <a:latin typeface="Arial" charset="0"/>
                <a:cs typeface="Arial" charset="0"/>
              </a:rPr>
              <a:t> </a:t>
            </a:r>
            <a:r>
              <a:rPr lang="ru-RU" altLang="de-DE" b="1" kern="0" dirty="0" smtClean="0">
                <a:latin typeface="Arial" charset="0"/>
                <a:cs typeface="Arial" charset="0"/>
              </a:rPr>
              <a:t>примеры применения</a:t>
            </a:r>
            <a:endParaRPr lang="en-US" altLang="de-DE" b="1" kern="0" dirty="0">
              <a:latin typeface="Arial" charset="0"/>
              <a:cs typeface="Arial" charset="0"/>
            </a:endParaRPr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9296171"/>
              </p:ext>
            </p:extLst>
          </p:nvPr>
        </p:nvGraphicFramePr>
        <p:xfrm>
          <a:off x="8115799" y="1772816"/>
          <a:ext cx="3600000" cy="136800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Производство пластика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3600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Машины литья под давлением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Основной и прижимной приводы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8493726"/>
              </p:ext>
            </p:extLst>
          </p:nvPr>
        </p:nvGraphicFramePr>
        <p:xfrm>
          <a:off x="8115799" y="3285136"/>
          <a:ext cx="3600000" cy="136800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Дерево, стекло, керамика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3600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Точный распил доски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26529543"/>
              </p:ext>
            </p:extLst>
          </p:nvPr>
        </p:nvGraphicFramePr>
        <p:xfrm>
          <a:off x="8115799" y="4797152"/>
          <a:ext cx="3600000" cy="136800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Конвейерные применения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3600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Позиционирующие ремни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Механические переключатели и вставные элементы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1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493729"/>
              </p:ext>
            </p:extLst>
          </p:nvPr>
        </p:nvGraphicFramePr>
        <p:xfrm>
          <a:off x="626567" y="1772816"/>
          <a:ext cx="3600000" cy="136800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Пищевая промышленность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3600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Упаковочные машины: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Привод машины для сборки коробок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1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88679321"/>
              </p:ext>
            </p:extLst>
          </p:nvPr>
        </p:nvGraphicFramePr>
        <p:xfrm>
          <a:off x="626567" y="3285136"/>
          <a:ext cx="3600000" cy="136800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Печатная промышленность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3600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Принтеры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Вспомогательные приводы для намоточных машин и красок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1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07425521"/>
              </p:ext>
            </p:extLst>
          </p:nvPr>
        </p:nvGraphicFramePr>
        <p:xfrm>
          <a:off x="626567" y="4797152"/>
          <a:ext cx="3600000" cy="136800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Логистика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</a:tr>
              <a:tr h="93600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Хранение и 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поиск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Подъёмники</a:t>
                      </a:r>
                      <a:r>
                        <a:rPr kumimoji="0" lang="en-US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, </a:t>
                      </a: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приводы перемещения и забора груза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9" descr="D:\05.0-1FG1\g2-Ausarbeit\Folien-Vertrieb\Vertriebsfolien-kurz\S8PA11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" t="19454" r="-571" b="410"/>
          <a:stretch/>
        </p:blipFill>
        <p:spPr bwMode="auto">
          <a:xfrm>
            <a:off x="4370983" y="4797152"/>
            <a:ext cx="1728192" cy="13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SXXA050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48" b="-426"/>
          <a:stretch/>
        </p:blipFill>
        <p:spPr bwMode="auto">
          <a:xfrm>
            <a:off x="6243638" y="4797152"/>
            <a:ext cx="17272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SXXN2241_0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" r="-133"/>
          <a:stretch/>
        </p:blipFill>
        <p:spPr bwMode="auto">
          <a:xfrm>
            <a:off x="6243638" y="3258113"/>
            <a:ext cx="1727200" cy="13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D:\05.0-1FG1\g2-Ausarbeit\Marketing\Fachartikel\Rotogravure ELS machine-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9" b="2019"/>
          <a:stretch/>
        </p:blipFill>
        <p:spPr bwMode="auto">
          <a:xfrm>
            <a:off x="4370983" y="3285136"/>
            <a:ext cx="1728192" cy="13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hecksasc\Desktop\untitled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70983" y="1772816"/>
            <a:ext cx="1728192" cy="1368000"/>
          </a:xfrm>
          <a:prstGeom prst="rect">
            <a:avLst/>
          </a:prstGeom>
          <a:noFill/>
        </p:spPr>
      </p:pic>
      <p:pic>
        <p:nvPicPr>
          <p:cNvPr id="22" name="Picture 3" descr="D:\05.0-1FG1\g2-Ausarbeit\Folien-Vertrieb\Folien-Zulief-Mech-NW\e1-Kunststoff--SGM_kraussmaffei-ex-baureih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5" t="12494" b="40495"/>
          <a:stretch/>
        </p:blipFill>
        <p:spPr bwMode="auto">
          <a:xfrm>
            <a:off x="6243638" y="1772816"/>
            <a:ext cx="17272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Системные аспекты</a:t>
            </a:r>
            <a:endParaRPr lang="en-US" noProof="0" dirty="0"/>
          </a:p>
        </p:txBody>
      </p:sp>
      <p:sp>
        <p:nvSpPr>
          <p:cNvPr id="23" name="Inhaltsplatzhalt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7064" y="1412875"/>
            <a:ext cx="8208962" cy="431800"/>
          </a:xfrm>
          <a:prstGeom prst="rect">
            <a:avLst/>
          </a:prstGeom>
          <a:ln/>
        </p:spPr>
        <p:txBody>
          <a:bodyPr lIns="0" tIns="0" rIns="0" bIns="0"/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altLang="de-DE" b="1" kern="0" dirty="0">
                <a:latin typeface="Arial" charset="0"/>
                <a:cs typeface="Arial" charset="0"/>
              </a:rPr>
              <a:t>Д</a:t>
            </a:r>
            <a:r>
              <a:rPr lang="ru-RU" altLang="de-DE" b="1" kern="0" dirty="0" smtClean="0">
                <a:latin typeface="Arial" charset="0"/>
                <a:cs typeface="Arial" charset="0"/>
              </a:rPr>
              <a:t>обавленная стоимость за счёт</a:t>
            </a:r>
            <a:endParaRPr lang="en-US" altLang="de-DE" b="1" kern="0" dirty="0">
              <a:latin typeface="Arial" charset="0"/>
              <a:cs typeface="Arial" charset="0"/>
            </a:endParaRPr>
          </a:p>
        </p:txBody>
      </p:sp>
      <p:grpSp>
        <p:nvGrpSpPr>
          <p:cNvPr id="24" name="Gruppieren 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243158" y="1412776"/>
            <a:ext cx="5472000" cy="1511846"/>
            <a:chOff x="3276383" y="1412875"/>
            <a:chExt cx="5471689" cy="1511751"/>
          </a:xfrm>
        </p:grpSpPr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276383" y="1412875"/>
              <a:ext cx="5471689" cy="1511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accent2"/>
                </a:buClr>
              </a:pPr>
              <a:r>
                <a:rPr lang="ru-RU" altLang="de-DE" sz="1600" b="1" dirty="0" smtClean="0">
                  <a:solidFill>
                    <a:srgbClr val="000000"/>
                  </a:solidFill>
                </a:rPr>
                <a:t>Серво-мотор-редуктор</a:t>
              </a:r>
              <a:endParaRPr lang="en-US" altLang="de-DE" sz="1600" b="1" dirty="0">
                <a:solidFill>
                  <a:srgbClr val="000000"/>
                </a:solidFill>
              </a:endParaRP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ru-RU" altLang="de-DE" sz="1600" dirty="0" smtClean="0">
                  <a:solidFill>
                    <a:srgbClr val="000000"/>
                  </a:solidFill>
                </a:rPr>
                <a:t>Собран из хорошо зарекомендовавших себя продуктов: 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SIMOTICS S-1FK7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 + 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SIMOGEAR</a:t>
              </a: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ru-RU" altLang="de-DE" sz="1600" dirty="0" smtClean="0">
                  <a:solidFill>
                    <a:srgbClr val="000000"/>
                  </a:solidFill>
                </a:rPr>
                <a:t>Моторы и 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DRIVE-</a:t>
              </a:r>
              <a:r>
                <a:rPr lang="en-US" altLang="de-DE" sz="1600" dirty="0" err="1" smtClean="0">
                  <a:solidFill>
                    <a:srgbClr val="000000"/>
                  </a:solidFill>
                </a:rPr>
                <a:t>CLiQ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 – </a:t>
              </a:r>
              <a:r>
                <a:rPr lang="ru-RU" altLang="de-DE" sz="1600" dirty="0" err="1" smtClean="0">
                  <a:solidFill>
                    <a:srgbClr val="000000"/>
                  </a:solidFill>
                </a:rPr>
                <a:t>энкодеры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 такие же как 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SIMOTICS </a:t>
              </a:r>
              <a:r>
                <a:rPr lang="en-US" altLang="de-DE" sz="1600" dirty="0">
                  <a:solidFill>
                    <a:srgbClr val="000000"/>
                  </a:solidFill>
                </a:rPr>
                <a:t>S-1FK7</a:t>
              </a:r>
            </a:p>
          </p:txBody>
        </p:sp>
        <p:pic>
          <p:nvPicPr>
            <p:cNvPr id="26" name="Picture 7" descr="C:\Documents and Settings\demo\Desktop\SIE_Icon_Bibliothek\SIM_PPT_icon_status_red-green_y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000" y="1484875"/>
              <a:ext cx="288000" cy="288000"/>
            </a:xfrm>
            <a:prstGeom prst="rect">
              <a:avLst/>
            </a:prstGeom>
            <a:solidFill>
              <a:srgbClr val="50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pieren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43025" y="3140968"/>
            <a:ext cx="5471999" cy="1504628"/>
            <a:chOff x="3275493" y="2571744"/>
            <a:chExt cx="5472446" cy="1504636"/>
          </a:xfrm>
        </p:grpSpPr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3275493" y="2571744"/>
              <a:ext cx="5472446" cy="15046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accent2"/>
                </a:buClr>
              </a:pPr>
              <a:r>
                <a:rPr lang="ru-RU" altLang="de-DE" sz="1600" b="1" dirty="0" smtClean="0">
                  <a:solidFill>
                    <a:srgbClr val="000000"/>
                  </a:solidFill>
                </a:rPr>
                <a:t>Интеграция в общий привод с </a:t>
              </a:r>
              <a:r>
                <a:rPr lang="en-US" altLang="de-DE" sz="1600" b="1" dirty="0" smtClean="0">
                  <a:solidFill>
                    <a:srgbClr val="000000"/>
                  </a:solidFill>
                </a:rPr>
                <a:t>IDS</a:t>
              </a:r>
              <a:r>
                <a:rPr lang="ru-RU" altLang="de-DE" sz="1600" b="1" dirty="0" smtClean="0">
                  <a:solidFill>
                    <a:srgbClr val="000000"/>
                  </a:solidFill>
                </a:rPr>
                <a:t> и </a:t>
              </a:r>
              <a:r>
                <a:rPr lang="en-US" altLang="de-DE" sz="1600" b="1" dirty="0" smtClean="0">
                  <a:solidFill>
                    <a:srgbClr val="000000"/>
                  </a:solidFill>
                </a:rPr>
                <a:t>TIA</a:t>
              </a:r>
              <a:endParaRPr lang="en-US" altLang="de-DE" sz="1600" b="1" dirty="0">
                <a:solidFill>
                  <a:srgbClr val="000000"/>
                </a:solidFill>
              </a:endParaRP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ru-RU" altLang="de-DE" sz="1600" dirty="0" smtClean="0">
                  <a:solidFill>
                    <a:srgbClr val="000000"/>
                  </a:solidFill>
                </a:rPr>
                <a:t>Все компоненты от 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Siemens</a:t>
              </a:r>
              <a:endParaRPr lang="en-US" altLang="de-DE" sz="1600" dirty="0">
                <a:solidFill>
                  <a:srgbClr val="000000"/>
                </a:solidFill>
              </a:endParaRP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ru-RU" altLang="de-DE" sz="1600" dirty="0" smtClean="0">
                  <a:solidFill>
                    <a:srgbClr val="000000"/>
                  </a:solidFill>
                </a:rPr>
                <a:t>Стандартные инструменты, например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, STARTER</a:t>
              </a:r>
              <a:endParaRPr lang="en-US" altLang="de-DE" sz="1600" dirty="0">
                <a:solidFill>
                  <a:srgbClr val="000000"/>
                </a:solidFill>
              </a:endParaRP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ru-RU" altLang="de-DE" sz="1600" dirty="0" smtClean="0">
                  <a:solidFill>
                    <a:srgbClr val="000000"/>
                  </a:solidFill>
                </a:rPr>
                <a:t>Встроенные функции безопасности (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Safety Integrated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)</a:t>
              </a:r>
              <a:endParaRPr lang="en-US" altLang="de-DE" sz="1600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7" descr="C:\Documents and Settings\demo\Desktop\SIE_Icon_Bibliothek\SIM_PPT_icon_status_red-green_y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000" y="2643182"/>
              <a:ext cx="288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uppieren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43230" y="4869200"/>
            <a:ext cx="5472000" cy="1295060"/>
            <a:chOff x="3276898" y="4293045"/>
            <a:chExt cx="5471247" cy="1295294"/>
          </a:xfrm>
        </p:grpSpPr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3276898" y="4293045"/>
              <a:ext cx="5471247" cy="1295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36000" rIns="144000" bIns="36000"/>
            <a:lstStyle>
              <a:lvl1pPr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chemeClr val="accent2"/>
                </a:buClr>
              </a:pPr>
              <a:r>
                <a:rPr lang="ru-RU" altLang="de-DE" sz="1600" b="1" dirty="0" smtClean="0">
                  <a:solidFill>
                    <a:srgbClr val="000000"/>
                  </a:solidFill>
                </a:rPr>
                <a:t>Инжиниринг</a:t>
              </a:r>
              <a:r>
                <a:rPr lang="en-US" altLang="de-DE" sz="1600" b="1" dirty="0" smtClean="0">
                  <a:solidFill>
                    <a:srgbClr val="000000"/>
                  </a:solidFill>
                </a:rPr>
                <a:t>:</a:t>
              </a:r>
              <a:endParaRPr lang="en-US" altLang="de-DE" sz="1600" b="1" dirty="0">
                <a:solidFill>
                  <a:srgbClr val="000000"/>
                </a:solidFill>
              </a:endParaRP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altLang="de-DE" sz="1600" dirty="0" smtClean="0">
                  <a:solidFill>
                    <a:srgbClr val="000000"/>
                  </a:solidFill>
                </a:rPr>
                <a:t>SIZER 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позволяет подготовить готовый проект</a:t>
              </a:r>
              <a:endParaRPr lang="en-US" altLang="de-DE" sz="1600" dirty="0">
                <a:solidFill>
                  <a:srgbClr val="000000"/>
                </a:solidFill>
              </a:endParaRPr>
            </a:p>
            <a:p>
              <a:pPr marL="285750" indent="-285750" eaLnBrk="1" hangingPunct="1">
                <a:spcBef>
                  <a:spcPct val="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altLang="de-DE" sz="1600" dirty="0" smtClean="0">
                  <a:solidFill>
                    <a:srgbClr val="000000"/>
                  </a:solidFill>
                </a:rPr>
                <a:t>DT Configurator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 позволяет загрузить всю необходимую информацию (габариты, </a:t>
              </a:r>
              <a:r>
                <a:rPr lang="en-US" altLang="de-DE" sz="1600" dirty="0" smtClean="0">
                  <a:solidFill>
                    <a:srgbClr val="000000"/>
                  </a:solidFill>
                </a:rPr>
                <a:t>CAD-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модели и </a:t>
              </a:r>
              <a:r>
                <a:rPr lang="ru-RU" altLang="de-DE" sz="1600" dirty="0" err="1" smtClean="0">
                  <a:solidFill>
                    <a:srgbClr val="000000"/>
                  </a:solidFill>
                </a:rPr>
                <a:t>т.д</a:t>
              </a:r>
              <a:r>
                <a:rPr lang="ru-RU" altLang="de-DE" sz="1600" dirty="0" smtClean="0">
                  <a:solidFill>
                    <a:srgbClr val="000000"/>
                  </a:solidFill>
                </a:rPr>
                <a:t>)</a:t>
              </a:r>
              <a:endParaRPr lang="en-US" altLang="de-DE" sz="1600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7" descr="C:\Documents and Settings\demo\Desktop\SIE_Icon_Bibliothek\SIM_PPT_icon_status_red-green_y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000" y="4365110"/>
              <a:ext cx="288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6" descr="D:\05.0-1FG1\g2-Ausarbeit\Folien-Vertrieb\Vertriebsfolien-kurz\P_D011_XX_00639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27" y="3287237"/>
            <a:ext cx="1544493" cy="14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:\05.0-1FG1\g1-Unterlagen\Bilder\04_PNGs\I_DT_Gruppe_SIMOTICS_Servogetriebemotoren_Style_01_sRGB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8852" r="9655" b="18174"/>
          <a:stretch/>
        </p:blipFill>
        <p:spPr bwMode="auto">
          <a:xfrm>
            <a:off x="2066727" y="1775069"/>
            <a:ext cx="1656184" cy="13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4930">
            <a:off x="1081787" y="4944493"/>
            <a:ext cx="1516411" cy="7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727" y="4986441"/>
            <a:ext cx="1536164" cy="114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Простая интеграция</a:t>
            </a:r>
            <a:endParaRPr lang="en-US" noProof="0" dirty="0"/>
          </a:p>
        </p:txBody>
      </p:sp>
      <p:sp>
        <p:nvSpPr>
          <p:cNvPr id="17" name="Inhaltsplatzhalter 3"/>
          <p:cNvSpPr txBox="1">
            <a:spLocks/>
          </p:cNvSpPr>
          <p:nvPr/>
        </p:nvSpPr>
        <p:spPr bwMode="auto">
          <a:xfrm>
            <a:off x="720042" y="1412875"/>
            <a:ext cx="109509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charset="0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179388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358775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538163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717550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11747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16319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20891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25463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l">
              <a:buNone/>
            </a:pPr>
            <a:r>
              <a:rPr lang="ru-RU" altLang="de-DE" b="1" i="0" dirty="0" smtClean="0">
                <a:latin typeface="Arial"/>
                <a:ea typeface="ＭＳ Ｐゴシック"/>
                <a:cs typeface="+mn-cs"/>
              </a:rPr>
              <a:t>Основные пункты</a:t>
            </a:r>
            <a:endParaRPr lang="en-US" altLang="de-DE" b="1" i="0" dirty="0"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18" name="Inhaltsplatzhalter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791004"/>
              </p:ext>
            </p:extLst>
          </p:nvPr>
        </p:nvGraphicFramePr>
        <p:xfrm>
          <a:off x="4370388" y="1700213"/>
          <a:ext cx="7344000" cy="4446951"/>
        </p:xfrm>
        <a:graphic>
          <a:graphicData uri="http://schemas.openxmlformats.org/drawingml/2006/table">
            <a:tbl>
              <a:tblPr/>
              <a:tblGrid>
                <a:gridCol w="3456000"/>
                <a:gridCol w="432000"/>
                <a:gridCol w="3456000"/>
              </a:tblGrid>
              <a:tr h="43200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Особенности</a:t>
                      </a:r>
                      <a:endParaRPr lang="en-US" altLang="de-DE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rgbClr val="41AAAA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AAAA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600" b="1" i="0" u="none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Преимущества</a:t>
                      </a:r>
                      <a:endParaRPr lang="en-US" altLang="de-DE" sz="1600" b="1" i="0" u="none" strike="noStrike" cap="none" baseline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4014951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Надёжность и качество серво-моторов 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SIMOTICS S-1FK7 </a:t>
                      </a: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неоднократно проверены нашими клиентами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AAAA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Полностью совместимы с 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SINAMICS S120 </a:t>
                      </a: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и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S110 </a:t>
                      </a:r>
                    </a:p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Те же </a:t>
                      </a:r>
                      <a:r>
                        <a:rPr lang="ru-RU" altLang="de-DE" sz="16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энкодеры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, </a:t>
                      </a: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включая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DRIVE-</a:t>
                      </a:r>
                      <a:r>
                        <a:rPr lang="en-US" altLang="de-DE" sz="16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CLiQ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</a:t>
                      </a: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и электронные </a:t>
                      </a:r>
                      <a:r>
                        <a:rPr lang="ru-RU" altLang="de-DE" sz="1600" b="0" i="0" u="none" strike="noStrike" cap="non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шильдики</a:t>
                      </a:r>
                      <a:endParaRPr lang="en-US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Та же система </a:t>
                      </a: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MOTION-CONNECT</a:t>
                      </a:r>
                      <a:endParaRPr lang="ru-RU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146304" marR="0" lvl="1" indent="-14630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Tx/>
                        <a:buChar char="•"/>
                      </a:pPr>
                      <a:r>
                        <a:rPr lang="ru-RU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Те же инструменты</a:t>
                      </a:r>
                      <a:endParaRPr lang="en-US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411480" marR="0" lvl="1" indent="-2834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SIZER </a:t>
                      </a:r>
                      <a:endParaRPr lang="ru-RU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411480" marR="0" lvl="1" indent="-2834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DT Configurator </a:t>
                      </a:r>
                      <a:endParaRPr lang="ru-RU" altLang="de-DE" sz="16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411480" marR="0" lvl="1" indent="-2834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en-US" altLang="de-DE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STARTER</a:t>
                      </a:r>
                      <a:endParaRPr lang="en-US" altLang="de-DE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108000" marT="54000" marB="54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8" descr="D:\05.0-1FG1\g1-Unterlagen\Bilder\04_PNGs\I_DT_Gruppe_SIMOTICS_Servogetriebemotoren_Style_01_s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8852" r="9655" b="18174"/>
          <a:stretch/>
        </p:blipFill>
        <p:spPr bwMode="auto">
          <a:xfrm>
            <a:off x="627064" y="2524574"/>
            <a:ext cx="3599903" cy="28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nqszngIEiOtCYIiGARW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3u9GwXz0Knhhjfy9iIO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D_I1PWYUmqhW6DdMILw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2o.8fjwxE.bgM5iua5yW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YNQKG.00WeiUkr_Nl89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LFb1CGBkuKEPEMp5U.x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LFb1CGBkuKEPEMp5U.x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LFb1CGBkuKEPEMp5U.x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LFb1CGBkuKEPEMp5U.x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LFb1CGBkuKEPEMp5U.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LFb1CGBkuKEPEMp5U.x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YNQKG.00WeiUkr_Nl89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fxuSnc6UWwQkk5DSimM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FoQmbX0keE7AzghphnX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9hQ8KAVU20UdaIZOgIo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9b.QbpqEmV4Ndt58.uU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r9Zo7XQ02QrxCy1jFrr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r9Zo7XQ02QrxCy1jFrr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YNQKG.00WeiUkr_Nl8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dkSiUDGUCOWwcCA3GBS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dkSiUDGUCOWwcCA3GB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c9QQsG6UuMptI5UZYtR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YNQKG.00WeiUkr_Nl89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NnUfZwnE2B8Su_pVvzHA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Free Content</Name>
  <PpLayout>11</PpLayout>
  <Index>9</Index>
</p4ppTags>
</file>

<file path=customXml/item10.xml><?xml version="1.0" encoding="utf-8"?>
<p4ppTags>
  <Name>One object (large)</Name>
  <PpLayout>16</PpLayout>
  <Index>10</Index>
</p4ppTags>
</file>

<file path=customXml/item11.xml><?xml version="1.0" encoding="utf-8"?>
<p4ppTags>
  <Name>Four objects + Navigation</Name>
  <PpLayout>32</PpLayout>
  <Index>22</Index>
</p4ppTags>
</file>

<file path=customXml/item12.xml><?xml version="1.0" encoding="utf-8"?>
<p4ppTags>
  <Name>Two rows + Navigation</Name>
  <PpLayout>32</PpLayout>
  <Index>21</Index>
</p4ppTags>
</file>

<file path=customXml/item13.xml><?xml version="1.0" encoding="utf-8"?>
<p4ppTags>
  <Name>Two rows</Name>
  <PpLayout>32</PpLayout>
  <Index>13</Index>
</p4ppTags>
</file>

<file path=customXml/item14.xml><?xml version="1.0" encoding="utf-8"?>
<p4ppTags>
  <Name>One object (large) + Navigation</Name>
  <PpLayout>32</PpLayout>
  <Index>17</Index>
</p4ppTags>
</file>

<file path=customXml/item15.xml><?xml version="1.0" encoding="utf-8"?>
<p4ppTags>
  <Name>Three columns</Name>
  <PpLayout>32</PpLayout>
  <Index>14</Index>
</p4ppTags>
</file>

<file path=customXml/item16.xml><?xml version="1.0" encoding="utf-8"?>
<p4ppTags>
  <Name>Four objects</Name>
  <PpLayout>24</PpLayout>
  <Index>15</Index>
</p4ppTags>
</file>

<file path=customXml/item17.xml><?xml version="1.0" encoding="utf-8"?>
<p4ppTags>
  <Name>One object (small)</Name>
  <PpLayout>16</PpLayout>
  <Index>11</Index>
</p4ppTags>
</file>

<file path=customXml/item18.xml><?xml version="1.0" encoding="utf-8"?>
<p4ppTags/>
</file>

<file path=customXml/item1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33428A1F13B48A80FA1CCD62E23C6" ma:contentTypeVersion="0" ma:contentTypeDescription="Create a new document." ma:contentTypeScope="" ma:versionID="cdb19a9241122a2a657451b4f27766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4ppTags>
  <Name>Three columns + Navigation</Name>
  <PpLayout>32</PpLayout>
  <Index>20</Index>
</p4ppTags>
</file>

<file path=customXml/item3.xml><?xml version="1.0" encoding="utf-8"?>
<p4ppTags>
  <Name>Two columns</Name>
  <PpLayout>29</PpLayout>
  <Index>12</Index>
</p4ppTags>
</file>

<file path=customXml/item4.xml><?xml version="1.0" encoding="utf-8"?>
<p4ppTags>
  <Name>Free Content + Navigation</Name>
  <PpLayout>32</PpLayout>
  <Index>16</Index>
</p4ppTag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4ppTags>
  <Name>One object (small) + Navigation</Name>
  <PpLayout>32</PpLayout>
  <Index>18</Index>
</p4ppTags>
</file>

<file path=customXml/item7.xml><?xml version="1.0" encoding="utf-8"?>
<p4ppTags>
  <Name>Text + Index</Name>
  <PpLayout>32</PpLayout>
  <Index>8</Index>
</p4ppTag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9.xml><?xml version="1.0" encoding="utf-8"?>
<p4ppTags>
  <Name>Two columns + Navigation</Name>
  <PpLayout>32</PpLayout>
  <Index>19</Index>
</p4ppTags>
</file>

<file path=customXml/itemProps1.xml><?xml version="1.0" encoding="utf-8"?>
<ds:datastoreItem xmlns:ds="http://schemas.openxmlformats.org/officeDocument/2006/customXml" ds:itemID="{D8097D0C-BE3E-4AEC-9593-65CFCCB19297}">
  <ds:schemaRefs/>
</ds:datastoreItem>
</file>

<file path=customXml/itemProps10.xml><?xml version="1.0" encoding="utf-8"?>
<ds:datastoreItem xmlns:ds="http://schemas.openxmlformats.org/officeDocument/2006/customXml" ds:itemID="{80661B8B-A327-44F9-823B-4D9EE0B3EC78}">
  <ds:schemaRefs/>
</ds:datastoreItem>
</file>

<file path=customXml/itemProps11.xml><?xml version="1.0" encoding="utf-8"?>
<ds:datastoreItem xmlns:ds="http://schemas.openxmlformats.org/officeDocument/2006/customXml" ds:itemID="{EAB520BC-C6EC-457E-8AB5-55DB67C86858}">
  <ds:schemaRefs/>
</ds:datastoreItem>
</file>

<file path=customXml/itemProps12.xml><?xml version="1.0" encoding="utf-8"?>
<ds:datastoreItem xmlns:ds="http://schemas.openxmlformats.org/officeDocument/2006/customXml" ds:itemID="{6C79E4F8-DCFB-483C-880A-AEEC6AAFC838}">
  <ds:schemaRefs/>
</ds:datastoreItem>
</file>

<file path=customXml/itemProps13.xml><?xml version="1.0" encoding="utf-8"?>
<ds:datastoreItem xmlns:ds="http://schemas.openxmlformats.org/officeDocument/2006/customXml" ds:itemID="{38AB8DE4-FD9B-4166-BEC3-3F1753596133}">
  <ds:schemaRefs/>
</ds:datastoreItem>
</file>

<file path=customXml/itemProps14.xml><?xml version="1.0" encoding="utf-8"?>
<ds:datastoreItem xmlns:ds="http://schemas.openxmlformats.org/officeDocument/2006/customXml" ds:itemID="{B27F640E-84DF-4F97-BC70-D045F1E6594F}">
  <ds:schemaRefs/>
</ds:datastoreItem>
</file>

<file path=customXml/itemProps15.xml><?xml version="1.0" encoding="utf-8"?>
<ds:datastoreItem xmlns:ds="http://schemas.openxmlformats.org/officeDocument/2006/customXml" ds:itemID="{15CF3461-70D1-4B54-AFAB-DAFDA0A238CD}">
  <ds:schemaRefs/>
</ds:datastoreItem>
</file>

<file path=customXml/itemProps16.xml><?xml version="1.0" encoding="utf-8"?>
<ds:datastoreItem xmlns:ds="http://schemas.openxmlformats.org/officeDocument/2006/customXml" ds:itemID="{1581BFFB-B4CE-47A8-BE77-DC1339B1E5A7}">
  <ds:schemaRefs/>
</ds:datastoreItem>
</file>

<file path=customXml/itemProps17.xml><?xml version="1.0" encoding="utf-8"?>
<ds:datastoreItem xmlns:ds="http://schemas.openxmlformats.org/officeDocument/2006/customXml" ds:itemID="{1618AA06-B22E-4D19-9680-0D7830426729}">
  <ds:schemaRefs/>
</ds:datastoreItem>
</file>

<file path=customXml/itemProps18.xml><?xml version="1.0" encoding="utf-8"?>
<ds:datastoreItem xmlns:ds="http://schemas.openxmlformats.org/officeDocument/2006/customXml" ds:itemID="{572FBA73-6DBF-45DA-8282-9342320CFAB0}">
  <ds:schemaRefs/>
</ds:datastoreItem>
</file>

<file path=customXml/itemProps19.xml><?xml version="1.0" encoding="utf-8"?>
<ds:datastoreItem xmlns:ds="http://schemas.openxmlformats.org/officeDocument/2006/customXml" ds:itemID="{3D0ED2DD-842F-4ED8-A722-E21F6EF54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D77EE6-52B7-48BE-9EDB-748F1EBB53DE}">
  <ds:schemaRefs/>
</ds:datastoreItem>
</file>

<file path=customXml/itemProps3.xml><?xml version="1.0" encoding="utf-8"?>
<ds:datastoreItem xmlns:ds="http://schemas.openxmlformats.org/officeDocument/2006/customXml" ds:itemID="{1666F4C2-68F5-4840-A44A-1A646C0925A1}">
  <ds:schemaRefs/>
</ds:datastoreItem>
</file>

<file path=customXml/itemProps4.xml><?xml version="1.0" encoding="utf-8"?>
<ds:datastoreItem xmlns:ds="http://schemas.openxmlformats.org/officeDocument/2006/customXml" ds:itemID="{7CC5F709-E74B-4E5F-A728-923D5062EBEF}">
  <ds:schemaRefs/>
</ds:datastoreItem>
</file>

<file path=customXml/itemProps5.xml><?xml version="1.0" encoding="utf-8"?>
<ds:datastoreItem xmlns:ds="http://schemas.openxmlformats.org/officeDocument/2006/customXml" ds:itemID="{16109F42-405F-4BC4-A555-8CB28712127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D9FE249F-833E-4CF0-BECB-552D01D7DC9E}">
  <ds:schemaRefs/>
</ds:datastoreItem>
</file>

<file path=customXml/itemProps7.xml><?xml version="1.0" encoding="utf-8"?>
<ds:datastoreItem xmlns:ds="http://schemas.openxmlformats.org/officeDocument/2006/customXml" ds:itemID="{7E35FEDB-1F0E-4D67-A313-4AC59C26FF29}">
  <ds:schemaRefs/>
</ds:datastoreItem>
</file>

<file path=customXml/itemProps8.xml><?xml version="1.0" encoding="utf-8"?>
<ds:datastoreItem xmlns:ds="http://schemas.openxmlformats.org/officeDocument/2006/customXml" ds:itemID="{F289EEE6-17A2-479E-9A0F-4F5B1C4D9F94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9.xml><?xml version="1.0" encoding="utf-8"?>
<ds:datastoreItem xmlns:ds="http://schemas.openxmlformats.org/officeDocument/2006/customXml" ds:itemID="{D7BABA95-BFFE-422B-8591-3271669EEA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1048</Words>
  <Application>Microsoft Office PowerPoint</Application>
  <PresentationFormat>Custom</PresentationFormat>
  <Paragraphs>253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Siemens 2016 – 16:9</vt:lpstr>
      <vt:lpstr>SIMOTICS S-1FG1  Конкурентные преимущества</vt:lpstr>
      <vt:lpstr>Содержание</vt:lpstr>
      <vt:lpstr>Совместимость и бесшовная интеграция</vt:lpstr>
      <vt:lpstr>Позиционирование в портфолио SIMOTICS</vt:lpstr>
      <vt:lpstr>Позиционирование в портфолио мотор-редукторов</vt:lpstr>
      <vt:lpstr>Всё вращается вокруг высокой точности</vt:lpstr>
      <vt:lpstr>Сектора и применения, примеры</vt:lpstr>
      <vt:lpstr>Системные аспекты</vt:lpstr>
      <vt:lpstr>Простая интеграция</vt:lpstr>
      <vt:lpstr>Может быть легко адаптирован для обращения к приложению</vt:lpstr>
      <vt:lpstr>Особенности максимально эффективного строения</vt:lpstr>
      <vt:lpstr>Выдержка из технический данных для SIMOTICS S-1FG1</vt:lpstr>
      <vt:lpstr>Оптимальный привод в отношении конструкции типа и номинальной мощности для каждого применения</vt:lpstr>
      <vt:lpstr>Спасибо за внимание!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Анастасия Бычкова</dc:creator>
  <cp:lastModifiedBy>Nuzhdin Alexander</cp:lastModifiedBy>
  <cp:revision>17</cp:revision>
  <cp:lastPrinted>2012-10-29T09:59:01Z</cp:lastPrinted>
  <dcterms:created xsi:type="dcterms:W3CDTF">2006-04-07T10:01:45Z</dcterms:created>
  <dcterms:modified xsi:type="dcterms:W3CDTF">2017-11-08T06:56:12Z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6" name="ContentTypeId">
    <vt:lpwstr>0x010100E4B33428A1F13B48A80FA1CCD62E23C6</vt:lpwstr>
  </property>
  <property fmtid="{D5CDD505-2E9C-101B-9397-08002B2CF9AE}" pid="7" name="_AdHocReviewCycleID">
    <vt:i4>-594131146</vt:i4>
  </property>
  <property fmtid="{D5CDD505-2E9C-101B-9397-08002B2CF9AE}" pid="8" name="_NewReviewCycle">
    <vt:lpwstr/>
  </property>
  <property fmtid="{D5CDD505-2E9C-101B-9397-08002B2CF9AE}" pid="9" name="_EmailSubject">
    <vt:lpwstr>Новости приводной техники: "SIMOTICS S-1FG1. Кокурентные преимущества"</vt:lpwstr>
  </property>
  <property fmtid="{D5CDD505-2E9C-101B-9397-08002B2CF9AE}" pid="10" name="_AuthorEmail">
    <vt:lpwstr>alexander.nuzhdin@siemens.com</vt:lpwstr>
  </property>
  <property fmtid="{D5CDD505-2E9C-101B-9397-08002B2CF9AE}" pid="11" name="_AuthorEmailDisplayName">
    <vt:lpwstr>Nuzhdin, Alexander</vt:lpwstr>
  </property>
</Properties>
</file>