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20"/>
  </p:sldMasterIdLst>
  <p:notesMasterIdLst>
    <p:notesMasterId r:id="rId28"/>
  </p:notesMasterIdLst>
  <p:handoutMasterIdLst>
    <p:handoutMasterId r:id="rId29"/>
  </p:handoutMasterIdLst>
  <p:sldIdLst>
    <p:sldId id="930" r:id="rId21"/>
    <p:sldId id="935" r:id="rId22"/>
    <p:sldId id="936" r:id="rId23"/>
    <p:sldId id="939" r:id="rId24"/>
    <p:sldId id="940" r:id="rId25"/>
    <p:sldId id="937" r:id="rId26"/>
    <p:sldId id="898" r:id="rId27"/>
  </p:sldIdLst>
  <p:sldSz cx="12198350" cy="6858000"/>
  <p:notesSz cx="7099300" cy="10234613"/>
  <p:custDataLst>
    <p:custData r:id="rId4"/>
    <p:tags r:id="rId30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  <p15:guide id="12" orient="horz" pos="3903">
          <p15:clr>
            <a:srgbClr val="A4A3A4"/>
          </p15:clr>
        </p15:guide>
        <p15:guide id="13" orient="horz" pos="654">
          <p15:clr>
            <a:srgbClr val="A4A3A4"/>
          </p15:clr>
        </p15:guide>
        <p15:guide id="14" orient="horz" pos="2452">
          <p15:clr>
            <a:srgbClr val="A4A3A4"/>
          </p15:clr>
        </p15:guide>
        <p15:guide id="15" orient="horz" pos="2360">
          <p15:clr>
            <a:srgbClr val="A4A3A4"/>
          </p15:clr>
        </p15:guide>
        <p15:guide id="16" orient="horz" pos="9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C"/>
    <a:srgbClr val="FDFDFD"/>
    <a:srgbClr val="FDFEFD"/>
    <a:srgbClr val="FEFDFD"/>
    <a:srgbClr val="FEFEFD"/>
    <a:srgbClr val="FEFEFE"/>
    <a:srgbClr val="FEFFFE"/>
    <a:srgbClr val="FFFEFE"/>
    <a:srgbClr val="FFFF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45" autoAdjust="0"/>
    <p:restoredTop sz="94660" autoAdjust="0"/>
  </p:normalViewPr>
  <p:slideViewPr>
    <p:cSldViewPr snapToObjects="1" showGuides="1">
      <p:cViewPr>
        <p:scale>
          <a:sx n="75" d="100"/>
          <a:sy n="75" d="100"/>
        </p:scale>
        <p:origin x="-1080" y="-374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210"/>
        <p:guide orient="horz" pos="3903"/>
        <p:guide orient="horz" pos="654"/>
        <p:guide orient="horz" pos="2452"/>
        <p:guide orient="horz" pos="2360"/>
        <p:guide orient="horz" pos="909"/>
        <p:guide pos="395"/>
        <p:guide pos="3842"/>
        <p:guide pos="3933"/>
        <p:guide pos="7380"/>
        <p:guide pos="5566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49" d="100"/>
          <a:sy n="49" d="100"/>
        </p:scale>
        <p:origin x="-3006" y="-114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6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7099300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2163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682163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3248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46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125" y="4822825"/>
            <a:ext cx="66230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2163"/>
            <a:ext cx="3249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682163"/>
            <a:ext cx="3248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93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customXml" Target="../../customXml/item14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customXml" Target="../../customXml/item5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customXml" Target="../../customXml/item17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customXml" Target="../../customXml/item8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2.jpeg"/><Relationship Id="rId2" Type="http://schemas.openxmlformats.org/officeDocument/2006/relationships/tags" Target="../tags/tag60.xml"/><Relationship Id="rId1" Type="http://schemas.openxmlformats.org/officeDocument/2006/relationships/customXml" Target="../../customXml/item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6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customXml" Target="../../customXml/item18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customXml" Target="../../customXml/item7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customXml" Target="../../customXml/item16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customXml" Target="../../customXml/item12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2.jpeg"/><Relationship Id="rId2" Type="http://schemas.openxmlformats.org/officeDocument/2006/relationships/tags" Target="../tags/tag77.xml"/><Relationship Id="rId1" Type="http://schemas.openxmlformats.org/officeDocument/2006/relationships/customXml" Target="../../customXml/item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customXml" Target="../../customXml/item1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2.jpeg"/><Relationship Id="rId2" Type="http://schemas.openxmlformats.org/officeDocument/2006/relationships/tags" Target="../tags/tag86.xml"/><Relationship Id="rId1" Type="http://schemas.openxmlformats.org/officeDocument/2006/relationships/customXml" Target="../../customXml/item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customXml" Target="../../customXml/item6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9" Type="http://schemas.openxmlformats.org/officeDocument/2006/relationships/image" Target="../media/image2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customXml" Target="../../customXml/item13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customXml" Target="../../customXml/item15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" b="535"/>
          <a:stretch/>
        </p:blipFill>
        <p:spPr>
          <a:xfrm>
            <a:off x="0" y="0"/>
            <a:ext cx="12196800" cy="6857128"/>
          </a:xfrm>
          <a:prstGeom prst="rect">
            <a:avLst/>
          </a:prstGeom>
        </p:spPr>
      </p:pic>
      <p:pic>
        <p:nvPicPr>
          <p:cNvPr id="83" name="Picture 2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462181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3" name="Gerade Verbindung 3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 rot="5400000">
              <a:off x="123228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94822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-1260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6861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204000" cy="47520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4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fr-FR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800" cy="6858000"/>
          </a:xfrm>
          <a:noFill/>
        </p:spPr>
        <p:txBody>
          <a:bodyPr tIns="1800000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15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Dynamic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0"/>
            <a:ext cx="12198350" cy="6861907"/>
            <a:chOff x="0" y="0"/>
            <a:chExt cx="12198350" cy="6861907"/>
          </a:xfrm>
        </p:grpSpPr>
        <p:sp>
          <p:nvSpPr>
            <p:cNvPr id="4" name="Rechteck 3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fr-FR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" name="Rechteck 5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gradFill>
              <a:gsLst>
                <a:gs pos="83000">
                  <a:srgbClr val="0099B0">
                    <a:alpha val="85000"/>
                  </a:srgbClr>
                </a:gs>
                <a:gs pos="50000">
                  <a:srgbClr val="009999">
                    <a:alpha val="85000"/>
                  </a:srgbClr>
                </a:gs>
                <a:gs pos="0">
                  <a:srgbClr val="50BEBE">
                    <a:alpha val="85000"/>
                  </a:srgbClr>
                </a:gs>
                <a:gs pos="100000">
                  <a:srgbClr val="0099CB">
                    <a:alpha val="85000"/>
                  </a:srgbClr>
                </a:gs>
              </a:gsLst>
              <a:lin ang="0" scaled="0"/>
            </a:gra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fr-FR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766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Blu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0"/>
            <a:ext cx="12198350" cy="6861907"/>
          </a:xfrm>
          <a:prstGeom prst="rect">
            <a:avLst/>
          </a:prstGeom>
          <a:solidFill>
            <a:srgbClr val="50BED7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fr-FR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993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8208962" cy="47520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6768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7063" y="1440000"/>
            <a:ext cx="5472112" cy="475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3638" y="1440000"/>
            <a:ext cx="5472112" cy="475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607085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fr-FR" dirty="0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40000"/>
            <a:ext cx="5472112" cy="475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440000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88000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4765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40000"/>
            <a:ext cx="5904000" cy="4752000"/>
          </a:xfr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252000" rIns="576000" bIns="252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746000"/>
            <a:ext cx="5472000" cy="1998000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88000"/>
            <a:ext cx="5472000" cy="1998000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3715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8208962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88000"/>
            <a:ext cx="8208962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462181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sp>
        <p:nvSpPr>
          <p:cNvPr id="8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1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3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64173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360045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70388" y="1440000"/>
            <a:ext cx="3600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8115750" y="1440000"/>
            <a:ext cx="3600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27063" y="1440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243638" y="1440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627063" y="3888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43638" y="3888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557672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8208962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6768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4032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5" y="1440000"/>
            <a:ext cx="4032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2592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362400" y="1440000"/>
            <a:ext cx="2736775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3638" y="1440000"/>
            <a:ext cx="2592387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8208962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88000"/>
            <a:ext cx="8208962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4032000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4" y="1440000"/>
            <a:ext cx="4032000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7063" y="3888000"/>
            <a:ext cx="4032000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804025" y="3888000"/>
            <a:ext cx="4032000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4658996" y="1440000"/>
            <a:ext cx="7539354" cy="4752000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40000"/>
            <a:ext cx="4514400" cy="47520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33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" b="535"/>
          <a:stretch/>
        </p:blipFill>
        <p:spPr>
          <a:xfrm>
            <a:off x="0" y="0"/>
            <a:ext cx="12196800" cy="6857128"/>
          </a:xfrm>
          <a:prstGeom prst="rect">
            <a:avLst/>
          </a:prstGeom>
        </p:spPr>
      </p:pic>
      <p:pic>
        <p:nvPicPr>
          <p:cNvPr id="82" name="Picture 2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891286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3" name="Gerade Verbindung 3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0537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olor fi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891600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3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3080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Dynamic Petrol">
    <p:bg>
      <p:bgPr>
        <a:gradFill>
          <a:gsLst>
            <a:gs pos="83000">
              <a:srgbClr val="0099B0">
                <a:alpha val="85000"/>
              </a:srgbClr>
            </a:gs>
            <a:gs pos="50000">
              <a:srgbClr val="009999">
                <a:alpha val="85000"/>
              </a:srgbClr>
            </a:gs>
            <a:gs pos="0">
              <a:srgbClr val="50BEBE">
                <a:alpha val="85000"/>
              </a:srgbClr>
            </a:gs>
            <a:gs pos="100000">
              <a:srgbClr val="0099CB">
                <a:alpha val="85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3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ltGray">
          <a:xfrm>
            <a:off x="627063" y="3891600"/>
            <a:ext cx="6480000" cy="2340314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833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Blue light">
    <p:bg>
      <p:bgPr>
        <a:solidFill>
          <a:srgbClr val="50B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3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ltGray">
          <a:xfrm>
            <a:off x="627063" y="3891600"/>
            <a:ext cx="6480000" cy="2340314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548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fr-FR" dirty="0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4658996" y="1439999"/>
            <a:ext cx="7539354" cy="4752000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39999"/>
            <a:ext cx="4514400" cy="47520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21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27063" y="1440000"/>
            <a:ext cx="3887914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658995" y="1440000"/>
            <a:ext cx="7539355" cy="4752000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36603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10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5.xml"/><Relationship Id="rId42" Type="http://schemas.openxmlformats.org/officeDocument/2006/relationships/tags" Target="../tags/tag13.xml"/><Relationship Id="rId47" Type="http://schemas.openxmlformats.org/officeDocument/2006/relationships/tags" Target="../tags/tag18.xml"/><Relationship Id="rId50" Type="http://schemas.openxmlformats.org/officeDocument/2006/relationships/tags" Target="../tags/tag21.xml"/><Relationship Id="rId55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4.xml"/><Relationship Id="rId38" Type="http://schemas.openxmlformats.org/officeDocument/2006/relationships/tags" Target="../tags/tag9.xml"/><Relationship Id="rId46" Type="http://schemas.openxmlformats.org/officeDocument/2006/relationships/tags" Target="../tags/tag17.xml"/><Relationship Id="rId59" Type="http://schemas.openxmlformats.org/officeDocument/2006/relationships/tags" Target="../tags/tag30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2.xml"/><Relationship Id="rId54" Type="http://schemas.openxmlformats.org/officeDocument/2006/relationships/tags" Target="../tags/tag2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37" Type="http://schemas.openxmlformats.org/officeDocument/2006/relationships/tags" Target="../tags/tag8.xml"/><Relationship Id="rId40" Type="http://schemas.openxmlformats.org/officeDocument/2006/relationships/tags" Target="../tags/tag11.xml"/><Relationship Id="rId45" Type="http://schemas.openxmlformats.org/officeDocument/2006/relationships/tags" Target="../tags/tag16.xml"/><Relationship Id="rId53" Type="http://schemas.openxmlformats.org/officeDocument/2006/relationships/tags" Target="../tags/tag24.xml"/><Relationship Id="rId58" Type="http://schemas.openxmlformats.org/officeDocument/2006/relationships/tags" Target="../tags/tag2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7.xml"/><Relationship Id="rId49" Type="http://schemas.openxmlformats.org/officeDocument/2006/relationships/tags" Target="../tags/tag20.xml"/><Relationship Id="rId57" Type="http://schemas.openxmlformats.org/officeDocument/2006/relationships/tags" Target="../tags/tag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4" Type="http://schemas.openxmlformats.org/officeDocument/2006/relationships/tags" Target="../tags/tag15.xml"/><Relationship Id="rId52" Type="http://schemas.openxmlformats.org/officeDocument/2006/relationships/tags" Target="../tags/tag2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6.xml"/><Relationship Id="rId43" Type="http://schemas.openxmlformats.org/officeDocument/2006/relationships/tags" Target="../tags/tag14.xml"/><Relationship Id="rId48" Type="http://schemas.openxmlformats.org/officeDocument/2006/relationships/tags" Target="../tags/tag19.xml"/><Relationship Id="rId56" Type="http://schemas.openxmlformats.org/officeDocument/2006/relationships/tags" Target="../tags/tag27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2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31"/>
            </p:custDataLst>
          </p:nvPr>
        </p:nvSpPr>
        <p:spPr bwMode="auto">
          <a:xfrm>
            <a:off x="0" y="-1"/>
            <a:ext cx="1219835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746800" bIns="23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32"/>
            </p:custDataLst>
          </p:nvPr>
        </p:nvSpPr>
        <p:spPr bwMode="auto">
          <a:xfrm>
            <a:off x="627063" y="1441451"/>
            <a:ext cx="8208962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3072" name="cdtMasterTags_CL1 Id3072"/>
          <p:cNvCxnSpPr/>
          <p:nvPr userDrawn="1"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 userDrawn="1"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 userDrawn="1"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 userDrawn="1"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 userDrawn="1"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 userDrawn="1"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 userDrawn="1"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 userDrawn="1"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 userDrawn="1"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 userDrawn="1"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 userDrawn="1"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 userDrawn="1"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 userDrawn="1"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 userDrawn="1"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 userDrawn="1"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 userDrawn="1"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 userDrawn="1"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 userDrawn="1">
            <p:custDataLst>
              <p:tags r:id="rId5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 userDrawn="1">
            <p:custDataLst>
              <p:tags r:id="rId5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 userDrawn="1">
            <p:custDataLst>
              <p:tags r:id="rId5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 userDrawn="1">
            <p:custDataLst>
              <p:tags r:id="rId5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 userDrawn="1">
            <p:custDataLst>
              <p:tags r:id="rId5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 userDrawn="1">
            <p:custDataLst>
              <p:tags r:id="rId5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cdtText Box 133 Id16"/>
          <p:cNvSpPr txBox="1">
            <a:spLocks noChangeArrowheads="1"/>
          </p:cNvSpPr>
          <p:nvPr userDrawn="1">
            <p:custDataLst>
              <p:tags r:id="rId56"/>
            </p:custDataLst>
          </p:nvPr>
        </p:nvSpPr>
        <p:spPr bwMode="auto">
          <a:xfrm>
            <a:off x="0" y="6200774"/>
            <a:ext cx="1219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en-US" sz="1000" b="1" dirty="0" err="1" smtClean="0">
                <a:solidFill>
                  <a:srgbClr val="879BAA"/>
                </a:solidFill>
              </a:rPr>
              <a:t>Unr</a:t>
            </a:r>
            <a:r>
              <a:rPr lang="de-DE" sz="1000" b="1" dirty="0" err="1" smtClean="0">
                <a:solidFill>
                  <a:srgbClr val="879BAA"/>
                </a:solidFill>
              </a:rPr>
              <a:t>estricted</a:t>
            </a:r>
            <a:r>
              <a:rPr lang="de-DE" sz="1000" b="1" dirty="0" smtClean="0">
                <a:solidFill>
                  <a:srgbClr val="879BAA"/>
                </a:solidFill>
              </a:rPr>
              <a:t> © </a:t>
            </a:r>
            <a:r>
              <a:rPr lang="de-DE" sz="1000" b="1" dirty="0">
                <a:solidFill>
                  <a:srgbClr val="879BAA"/>
                </a:solidFill>
              </a:rPr>
              <a:t>Siemens AG </a:t>
            </a:r>
            <a:r>
              <a:rPr lang="de-DE" sz="1000" b="1" dirty="0" smtClean="0">
                <a:solidFill>
                  <a:srgbClr val="879BAA"/>
                </a:solidFill>
              </a:rPr>
              <a:t>20</a:t>
            </a:r>
            <a:r>
              <a:rPr lang="ru-RU" sz="1000" b="1" dirty="0" smtClean="0">
                <a:solidFill>
                  <a:srgbClr val="879BAA"/>
                </a:solidFill>
              </a:rPr>
              <a:t>17</a:t>
            </a:r>
            <a:endParaRPr lang="de-DE" sz="1000" b="1" dirty="0">
              <a:solidFill>
                <a:srgbClr val="879BAA"/>
              </a:solidFill>
            </a:endParaRPr>
          </a:p>
        </p:txBody>
      </p:sp>
      <p:sp>
        <p:nvSpPr>
          <p:cNvPr id="64" name="cdtTextBox 12 Id17"/>
          <p:cNvSpPr txBox="1"/>
          <p:nvPr userDrawn="1">
            <p:custDataLst>
              <p:tags r:id="rId57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000" noProof="0" dirty="0" smtClean="0">
                <a:solidFill>
                  <a:srgbClr val="000000"/>
                </a:solidFill>
              </a:rPr>
              <a:t>06</a:t>
            </a:r>
            <a:r>
              <a:rPr lang="de-DE" sz="1000" noProof="0" dirty="0" smtClean="0">
                <a:solidFill>
                  <a:srgbClr val="000000"/>
                </a:solidFill>
              </a:rPr>
              <a:t>.</a:t>
            </a:r>
            <a:r>
              <a:rPr lang="ru-RU" sz="1000" noProof="0" dirty="0" smtClean="0">
                <a:solidFill>
                  <a:srgbClr val="000000"/>
                </a:solidFill>
              </a:rPr>
              <a:t>11</a:t>
            </a:r>
            <a:r>
              <a:rPr lang="de-DE" sz="1000" noProof="0" dirty="0" smtClean="0">
                <a:solidFill>
                  <a:srgbClr val="000000"/>
                </a:solidFill>
              </a:rPr>
              <a:t>.20</a:t>
            </a:r>
            <a:r>
              <a:rPr lang="ru-RU" sz="1000" noProof="0" dirty="0" smtClean="0">
                <a:solidFill>
                  <a:srgbClr val="000000"/>
                </a:solidFill>
              </a:rPr>
              <a:t>17</a:t>
            </a:r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65" name="cdtTextBox 11 Id18"/>
          <p:cNvSpPr txBox="1"/>
          <p:nvPr userDrawn="1">
            <p:custDataLst>
              <p:tags r:id="rId58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de-DE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66" name="cdtTextBox 13 Id19"/>
          <p:cNvSpPr txBox="1"/>
          <p:nvPr userDrawn="1">
            <p:custDataLst>
              <p:tags r:id="rId59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Alexander</a:t>
            </a:r>
            <a:r>
              <a:rPr lang="de-DE" sz="1000" baseline="0" noProof="0" dirty="0" smtClean="0">
                <a:solidFill>
                  <a:srgbClr val="000000"/>
                </a:solidFill>
              </a:rPr>
              <a:t> Nuzhdin</a:t>
            </a:r>
            <a:r>
              <a:rPr lang="de-DE" sz="1000" noProof="0" dirty="0" smtClean="0">
                <a:solidFill>
                  <a:srgbClr val="000000"/>
                </a:solidFill>
              </a:rPr>
              <a:t> / DF</a:t>
            </a:r>
            <a:r>
              <a:rPr lang="de-DE" sz="1000" baseline="0" noProof="0" dirty="0" smtClean="0">
                <a:solidFill>
                  <a:srgbClr val="000000"/>
                </a:solidFill>
              </a:rPr>
              <a:t> MC GMC</a:t>
            </a:r>
            <a:endParaRPr lang="de-DE" sz="1000" noProof="0" dirty="0" smtClean="0">
              <a:solidFill>
                <a:srgbClr val="000000"/>
              </a:solidFill>
            </a:endParaRPr>
          </a:p>
        </p:txBody>
      </p:sp>
      <p:grpSp>
        <p:nvGrpSpPr>
          <p:cNvPr id="67" name="Gruppieren 66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68" name="Gerade Verbindung 67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4" name="Textplatzhalter 13"/>
          <p:cNvSpPr txBox="1">
            <a:spLocks/>
          </p:cNvSpPr>
          <p:nvPr userDrawn="1"/>
        </p:nvSpPr>
        <p:spPr bwMode="auto">
          <a:xfrm>
            <a:off x="9483551" y="6273649"/>
            <a:ext cx="3405006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90000" rIns="0" bIns="4680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  <a:buClr>
                <a:schemeClr val="accent1"/>
              </a:buClr>
            </a:pPr>
            <a:r>
              <a:rPr lang="ru-RU" sz="1000" b="1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</a:t>
            </a:r>
            <a:r>
              <a:rPr lang="ru-RU" sz="1000" i="1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*Изобретательность для жизни</a:t>
            </a:r>
            <a:endParaRPr kumimoji="0" lang="ru-RU" sz="100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8" r:id="rId3"/>
    <p:sldLayoutId id="2147483709" r:id="rId4"/>
    <p:sldLayoutId id="2147483710" r:id="rId5"/>
    <p:sldLayoutId id="2147483711" r:id="rId6"/>
    <p:sldLayoutId id="2147483703" r:id="rId7"/>
    <p:sldLayoutId id="2147483679" r:id="rId8"/>
    <p:sldLayoutId id="2147483695" r:id="rId9"/>
    <p:sldLayoutId id="2147483705" r:id="rId10"/>
    <p:sldLayoutId id="2147483706" r:id="rId11"/>
    <p:sldLayoutId id="2147483713" r:id="rId12"/>
    <p:sldLayoutId id="2147483712" r:id="rId13"/>
    <p:sldLayoutId id="2147483670" r:id="rId14"/>
    <p:sldLayoutId id="2147483692" r:id="rId15"/>
    <p:sldLayoutId id="2147483696" r:id="rId16"/>
    <p:sldLayoutId id="2147483707" r:id="rId17"/>
    <p:sldLayoutId id="2147483715" r:id="rId18"/>
    <p:sldLayoutId id="2147483683" r:id="rId19"/>
    <p:sldLayoutId id="2147483681" r:id="rId20"/>
    <p:sldLayoutId id="2147483697" r:id="rId21"/>
    <p:sldLayoutId id="2147483691" r:id="rId22"/>
    <p:sldLayoutId id="2147483693" r:id="rId23"/>
    <p:sldLayoutId id="2147483684" r:id="rId24"/>
    <p:sldLayoutId id="2147483685" r:id="rId25"/>
    <p:sldLayoutId id="2147483694" r:id="rId26"/>
    <p:sldLayoutId id="2147483686" r:id="rId27"/>
    <p:sldLayoutId id="2147483688" r:id="rId28"/>
    <p:sldLayoutId id="2147483704" r:id="rId29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99.xml"/><Relationship Id="rId7" Type="http://schemas.openxmlformats.org/officeDocument/2006/relationships/slideLayout" Target="../slideLayouts/slideLayout2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10" Type="http://schemas.openxmlformats.org/officeDocument/2006/relationships/image" Target="../media/image7.jpeg"/><Relationship Id="rId4" Type="http://schemas.openxmlformats.org/officeDocument/2006/relationships/tags" Target="../tags/tag100.xml"/><Relationship Id="rId9" Type="http://schemas.openxmlformats.org/officeDocument/2006/relationships/hyperlink" Target="mailto:alexander.nuzhdin@siemen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003btur\Desktop\Temp\Информация\P_D011_XX_01012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835" y="1441275"/>
            <a:ext cx="6336469" cy="3895937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7063" y="3970013"/>
            <a:ext cx="5400000" cy="1832482"/>
          </a:xfrm>
        </p:spPr>
        <p:txBody>
          <a:bodyPr/>
          <a:lstStyle/>
          <a:p>
            <a:r>
              <a:rPr lang="en-US" dirty="0" smtClean="0"/>
              <a:t>SINAMICS G/S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1100" b="0" noProof="0" dirty="0" smtClean="0"/>
              <a:t/>
            </a:r>
            <a:br>
              <a:rPr lang="en-US" sz="1100" b="0" noProof="0" dirty="0" smtClean="0"/>
            </a:br>
            <a:r>
              <a:rPr lang="ru-RU" sz="2200" b="0" dirty="0"/>
              <a:t>Изменение стандартного комплекта </a:t>
            </a:r>
            <a:r>
              <a:rPr lang="ru-RU" sz="2200" b="0" dirty="0" smtClean="0"/>
              <a:t>поставки</a:t>
            </a:r>
            <a:endParaRPr lang="en-US" sz="2200" b="0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27063" y="5907600"/>
            <a:ext cx="5400000" cy="324000"/>
          </a:xfrm>
        </p:spPr>
        <p:txBody>
          <a:bodyPr/>
          <a:lstStyle/>
          <a:p>
            <a:r>
              <a:rPr lang="en-US" noProof="0" dirty="0" smtClean="0"/>
              <a:t>siemens.com/</a:t>
            </a:r>
            <a:r>
              <a:rPr lang="en-US" noProof="0" dirty="0" err="1" smtClean="0"/>
              <a:t>sinamics</a:t>
            </a:r>
            <a:endParaRPr lang="en-US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Unr</a:t>
            </a:r>
            <a:r>
              <a:rPr lang="en-US" noProof="0" dirty="0" err="1" smtClean="0"/>
              <a:t>estricted</a:t>
            </a:r>
            <a:r>
              <a:rPr lang="en-US" noProof="0" dirty="0" smtClean="0"/>
              <a:t> © Siemens AG 2017</a:t>
            </a:r>
            <a:endParaRPr lang="en-US" noProof="0" dirty="0"/>
          </a:p>
        </p:txBody>
      </p:sp>
      <p:sp>
        <p:nvSpPr>
          <p:cNvPr id="5" name="cdtText Box 17 Id20497"/>
          <p:cNvSpPr txBox="1">
            <a:spLocks noChangeArrowheads="1"/>
          </p:cNvSpPr>
          <p:nvPr/>
        </p:nvSpPr>
        <p:spPr bwMode="auto">
          <a:xfrm>
            <a:off x="627063" y="2189618"/>
            <a:ext cx="863599" cy="863600"/>
          </a:xfrm>
          <a:prstGeom prst="rect">
            <a:avLst/>
          </a:prstGeom>
          <a:solidFill>
            <a:srgbClr val="AF235F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8000" tIns="0" rIns="0" bIns="122400" anchor="b" anchorCtr="0"/>
          <a:lstStyle/>
          <a:p>
            <a:pPr>
              <a:lnSpc>
                <a:spcPct val="110000"/>
              </a:lnSpc>
            </a:pPr>
            <a:r>
              <a:rPr lang="ru-RU" sz="800" b="1" dirty="0" smtClean="0">
                <a:solidFill>
                  <a:srgbClr val="FFFFFF"/>
                </a:solidFill>
              </a:rPr>
              <a:t>Для типоразмеров </a:t>
            </a:r>
            <a:r>
              <a:rPr lang="en-US" sz="800" b="1" dirty="0" smtClean="0">
                <a:solidFill>
                  <a:srgbClr val="FFFFFF"/>
                </a:solidFill>
              </a:rPr>
              <a:t>FSD-FSF.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6" name="cdtText Box 17 Id20497"/>
          <p:cNvSpPr txBox="1">
            <a:spLocks noChangeArrowheads="1"/>
          </p:cNvSpPr>
          <p:nvPr/>
        </p:nvSpPr>
        <p:spPr bwMode="auto">
          <a:xfrm>
            <a:off x="1634400" y="2189618"/>
            <a:ext cx="863599" cy="8636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8000" tIns="0" rIns="0" bIns="122400" anchor="b" anchorCtr="0"/>
          <a:lstStyle/>
          <a:p>
            <a:pPr>
              <a:lnSpc>
                <a:spcPct val="110000"/>
              </a:lnSpc>
            </a:pPr>
            <a:r>
              <a:rPr lang="en-US" sz="800" b="1" dirty="0" smtClean="0">
                <a:solidFill>
                  <a:srgbClr val="FFFFFF"/>
                </a:solidFill>
              </a:rPr>
              <a:t>SINAMICS G/S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7" name="Textplatzhalter 13"/>
          <p:cNvSpPr txBox="1">
            <a:spLocks/>
          </p:cNvSpPr>
          <p:nvPr/>
        </p:nvSpPr>
        <p:spPr bwMode="auto">
          <a:xfrm>
            <a:off x="9303531" y="6030000"/>
            <a:ext cx="3405006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90000" rIns="0" bIns="4680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  <a:buClr>
                <a:schemeClr val="accent1"/>
              </a:buClr>
            </a:pPr>
            <a:r>
              <a:rPr lang="ru-RU" sz="1000" b="1" kern="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 </a:t>
            </a:r>
            <a:r>
              <a:rPr lang="ru-RU" sz="1000" i="1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*Изобретательность для жизни</a:t>
            </a:r>
            <a:endParaRPr kumimoji="0" lang="ru-RU" sz="100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стандартного комплекта поставки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Типоразмеры FSD-FSF </a:t>
            </a:r>
            <a:r>
              <a:rPr lang="en-US" dirty="0" smtClean="0"/>
              <a:t>(</a:t>
            </a:r>
            <a:r>
              <a:rPr lang="ru-RU" dirty="0" smtClean="0"/>
              <a:t>PM240-2/PM240P-2</a:t>
            </a:r>
            <a:r>
              <a:rPr lang="en-US" dirty="0" smtClean="0"/>
              <a:t> </a:t>
            </a:r>
            <a:r>
              <a:rPr lang="ru-RU" dirty="0" smtClean="0"/>
              <a:t>и G120C)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Ранее эти пластины входили в комплект поставки Силовых модулей </a:t>
            </a:r>
            <a:r>
              <a:rPr lang="en-US" dirty="0" smtClean="0"/>
              <a:t>PM240-2/PM240P-2 </a:t>
            </a:r>
            <a:r>
              <a:rPr lang="ru-RU" dirty="0" smtClean="0"/>
              <a:t> и серии компактных преобразователей частоты  </a:t>
            </a:r>
            <a:r>
              <a:rPr lang="en-US" dirty="0" smtClean="0"/>
              <a:t>SINAMICS G120C </a:t>
            </a:r>
            <a:r>
              <a:rPr lang="ru-RU" dirty="0" smtClean="0"/>
              <a:t>типоразмеров </a:t>
            </a:r>
            <a:r>
              <a:rPr lang="en-US" dirty="0" smtClean="0"/>
              <a:t>FSD</a:t>
            </a:r>
            <a:r>
              <a:rPr lang="en-US" dirty="0"/>
              <a:t>, </a:t>
            </a:r>
            <a:r>
              <a:rPr lang="en-US" dirty="0" smtClean="0"/>
              <a:t>FSE </a:t>
            </a:r>
            <a:r>
              <a:rPr lang="ru-RU" dirty="0" smtClean="0"/>
              <a:t>и</a:t>
            </a:r>
            <a:r>
              <a:rPr lang="en-US" dirty="0" smtClean="0"/>
              <a:t> FSF. </a:t>
            </a:r>
            <a:r>
              <a:rPr lang="ru-RU" dirty="0" smtClean="0"/>
              <a:t>Три типа экранирующих пластин:</a:t>
            </a:r>
            <a:r>
              <a:rPr lang="en-US" dirty="0" smtClean="0"/>
              <a:t> </a:t>
            </a:r>
            <a:r>
              <a:rPr lang="en-US" b="1" dirty="0" smtClean="0"/>
              <a:t>Top Plate, Power </a:t>
            </a:r>
            <a:r>
              <a:rPr lang="en-US" b="1" dirty="0"/>
              <a:t>&amp; </a:t>
            </a:r>
            <a:r>
              <a:rPr lang="en-US" b="1" dirty="0" smtClean="0"/>
              <a:t>Motor Plate</a:t>
            </a:r>
            <a:r>
              <a:rPr lang="en-US" dirty="0"/>
              <a:t>, </a:t>
            </a:r>
            <a:r>
              <a:rPr lang="ru-RU" dirty="0"/>
              <a:t>и</a:t>
            </a:r>
            <a:r>
              <a:rPr lang="en-US" dirty="0" smtClean="0"/>
              <a:t> </a:t>
            </a:r>
            <a:r>
              <a:rPr lang="en-US" b="1" dirty="0"/>
              <a:t>EMC filter </a:t>
            </a:r>
            <a:r>
              <a:rPr lang="en-US" b="1" dirty="0" smtClean="0"/>
              <a:t>Plate </a:t>
            </a:r>
            <a:r>
              <a:rPr lang="ru-RU" dirty="0" smtClean="0"/>
              <a:t>соответственно</a:t>
            </a:r>
            <a:r>
              <a:rPr lang="en-US" dirty="0" smtClean="0"/>
              <a:t>. </a:t>
            </a:r>
            <a:r>
              <a:rPr lang="ru-RU" dirty="0" smtClean="0"/>
              <a:t>Плата </a:t>
            </a:r>
            <a:r>
              <a:rPr lang="en-US" b="1" dirty="0"/>
              <a:t>Top Plate</a:t>
            </a:r>
            <a:r>
              <a:rPr lang="en-US" dirty="0" smtClean="0"/>
              <a:t>, </a:t>
            </a:r>
            <a:r>
              <a:rPr lang="ru-RU" dirty="0" smtClean="0"/>
              <a:t>например</a:t>
            </a:r>
            <a:r>
              <a:rPr lang="en-US" dirty="0" smtClean="0"/>
              <a:t>, </a:t>
            </a:r>
            <a:r>
              <a:rPr lang="ru-RU" dirty="0"/>
              <a:t>обеспечивает экранирование кабеля, соединяющего клеммы тормозного </a:t>
            </a:r>
            <a:r>
              <a:rPr lang="ru-RU" dirty="0" smtClean="0"/>
              <a:t>прерывателя </a:t>
            </a:r>
            <a:r>
              <a:rPr lang="en-US" dirty="0" smtClean="0"/>
              <a:t>(R1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dirty="0"/>
              <a:t>R2) </a:t>
            </a:r>
            <a:r>
              <a:rPr lang="ru-RU" dirty="0"/>
              <a:t>к внешним тормозным резисторам</a:t>
            </a:r>
            <a:r>
              <a:rPr lang="en-US" dirty="0" smtClean="0"/>
              <a:t>.</a:t>
            </a:r>
            <a:r>
              <a:rPr lang="ru-RU" dirty="0"/>
              <a:t> </a:t>
            </a:r>
            <a:r>
              <a:rPr lang="en-US" b="1" dirty="0" smtClean="0"/>
              <a:t>Power </a:t>
            </a:r>
            <a:r>
              <a:rPr lang="en-US" b="1" dirty="0"/>
              <a:t>&amp; Motor P</a:t>
            </a:r>
            <a:r>
              <a:rPr lang="en-US" b="1" dirty="0" smtClean="0"/>
              <a:t>late </a:t>
            </a:r>
            <a:r>
              <a:rPr lang="ru-RU" dirty="0" smtClean="0"/>
              <a:t>является защитной пластиной для защиты силовых кабелей питания Силового модуля и кабелей питания двигателя</a:t>
            </a:r>
            <a:r>
              <a:rPr lang="en-US" dirty="0" smtClean="0"/>
              <a:t>. </a:t>
            </a:r>
            <a:r>
              <a:rPr lang="en-US" b="1" dirty="0" smtClean="0"/>
              <a:t>EMC </a:t>
            </a:r>
            <a:r>
              <a:rPr lang="en-US" b="1" dirty="0"/>
              <a:t>filter </a:t>
            </a:r>
            <a:r>
              <a:rPr lang="en-US" b="1" dirty="0" smtClean="0"/>
              <a:t>Plate </a:t>
            </a:r>
            <a:r>
              <a:rPr lang="ru-RU" dirty="0"/>
              <a:t>используется для силовых модулей с фильтром ЭМС, для экранирования кабеля питания переменного тока, выходного кабеля двигателя.</a:t>
            </a:r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 t="496" b="49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5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стандартного комплекта поставки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Типоразмеры FSD-FSF </a:t>
            </a:r>
            <a:r>
              <a:rPr lang="en-US" dirty="0" smtClean="0"/>
              <a:t>(</a:t>
            </a:r>
            <a:r>
              <a:rPr lang="ru-RU" dirty="0" smtClean="0"/>
              <a:t>PM240-2/PM240P-2</a:t>
            </a:r>
            <a:r>
              <a:rPr lang="en-US" dirty="0" smtClean="0"/>
              <a:t> </a:t>
            </a:r>
            <a:r>
              <a:rPr lang="ru-RU" dirty="0" smtClean="0"/>
              <a:t>и G120C)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7063" y="1440000"/>
            <a:ext cx="11016728" cy="4752000"/>
          </a:xfrm>
        </p:spPr>
        <p:txBody>
          <a:bodyPr/>
          <a:lstStyle/>
          <a:p>
            <a:r>
              <a:rPr lang="ru-RU" dirty="0"/>
              <a:t>Чтобы упростить установку </a:t>
            </a:r>
            <a:r>
              <a:rPr lang="ru-RU" dirty="0" smtClean="0"/>
              <a:t> </a:t>
            </a:r>
            <a:r>
              <a:rPr lang="ru-RU" dirty="0"/>
              <a:t>для конечных пользователей, в </a:t>
            </a:r>
            <a:r>
              <a:rPr lang="ru-RU" dirty="0" smtClean="0"/>
              <a:t>Силовой </a:t>
            </a:r>
            <a:r>
              <a:rPr lang="ru-RU" dirty="0"/>
              <a:t>модуль SINAMICS </a:t>
            </a:r>
            <a:r>
              <a:rPr lang="ru-RU" dirty="0" smtClean="0"/>
              <a:t>PM240-2/PM240P-2 и преобразователи частоты SINAMICS </a:t>
            </a:r>
            <a:r>
              <a:rPr lang="ru-RU" dirty="0"/>
              <a:t>G120C </a:t>
            </a:r>
            <a:r>
              <a:rPr lang="ru-RU" dirty="0" smtClean="0"/>
              <a:t>(типоразмеров FSD</a:t>
            </a:r>
            <a:r>
              <a:rPr lang="ru-RU" dirty="0"/>
              <a:t>, FS</a:t>
            </a:r>
            <a:r>
              <a:rPr lang="ru-RU" dirty="0" smtClean="0"/>
              <a:t>E </a:t>
            </a:r>
            <a:r>
              <a:rPr lang="ru-RU" dirty="0"/>
              <a:t>и </a:t>
            </a:r>
            <a:r>
              <a:rPr lang="ru-RU" dirty="0" smtClean="0"/>
              <a:t>FSF) </a:t>
            </a:r>
            <a:r>
              <a:rPr lang="ru-RU" dirty="0"/>
              <a:t>вносятся следующие изменения, </a:t>
            </a:r>
            <a:r>
              <a:rPr lang="ru-RU" dirty="0" smtClean="0"/>
              <a:t>применённые пластине </a:t>
            </a:r>
            <a:r>
              <a:rPr lang="en-US" b="1" dirty="0"/>
              <a:t>Top Plate </a:t>
            </a:r>
            <a:r>
              <a:rPr lang="ru-RU" dirty="0" smtClean="0"/>
              <a:t>и </a:t>
            </a:r>
            <a:r>
              <a:rPr lang="en-US" b="1" dirty="0"/>
              <a:t>EMC filter </a:t>
            </a:r>
            <a:r>
              <a:rPr lang="en-US" b="1" dirty="0" smtClean="0"/>
              <a:t>Plate</a:t>
            </a:r>
            <a:r>
              <a:rPr lang="ru-RU" b="1" dirty="0" smtClean="0"/>
              <a:t>: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1</a:t>
            </a:r>
            <a:r>
              <a:rPr lang="en-US" dirty="0" smtClean="0"/>
              <a:t>.</a:t>
            </a:r>
            <a:r>
              <a:rPr lang="ru-RU" dirty="0" smtClean="0"/>
              <a:t> Пластина </a:t>
            </a:r>
            <a:r>
              <a:rPr lang="en-US" b="1" dirty="0" smtClean="0"/>
              <a:t>Top </a:t>
            </a:r>
            <a:r>
              <a:rPr lang="en-US" b="1" dirty="0"/>
              <a:t>Plate </a:t>
            </a:r>
            <a:r>
              <a:rPr lang="ru-RU" dirty="0" smtClean="0"/>
              <a:t>больше не входит в стандартный комплект поставки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2.</a:t>
            </a:r>
            <a:r>
              <a:rPr lang="ru-RU" dirty="0" smtClean="0"/>
              <a:t> </a:t>
            </a:r>
            <a:r>
              <a:rPr lang="ru-RU" dirty="0"/>
              <a:t>Пластина </a:t>
            </a:r>
            <a:r>
              <a:rPr lang="en-US" b="1" dirty="0"/>
              <a:t>EMC filter Plate </a:t>
            </a:r>
            <a:r>
              <a:rPr lang="ru-RU" dirty="0"/>
              <a:t>больше не входит в стандартный комплект </a:t>
            </a:r>
            <a:r>
              <a:rPr lang="ru-RU" dirty="0" smtClean="0"/>
              <a:t>поставки преобразователей без встроенного фильтра ЭМС</a:t>
            </a:r>
            <a:r>
              <a:rPr lang="en-US" dirty="0" smtClean="0"/>
              <a:t>. </a:t>
            </a:r>
            <a:r>
              <a:rPr lang="ru-RU" dirty="0"/>
              <a:t>Пластина </a:t>
            </a:r>
            <a:r>
              <a:rPr lang="en-US" b="1" dirty="0"/>
              <a:t>EMC filter Plate </a:t>
            </a:r>
            <a:r>
              <a:rPr lang="ru-RU" dirty="0" smtClean="0"/>
              <a:t>так же входит в комплект поставки преобразователей со встроенным ЭМС-фильтром класса А.</a:t>
            </a:r>
            <a:endParaRPr lang="ru-RU" dirty="0"/>
          </a:p>
        </p:txBody>
      </p:sp>
      <p:pic>
        <p:nvPicPr>
          <p:cNvPr id="2050" name="Picture 2" descr="C:\GMC_Russia\Nuzhdin_2018FY\GMC Day 2018\Информация\P_D011_XX_01012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557" y="3901557"/>
            <a:ext cx="3780420" cy="232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1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стандартного комплекта поставки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Типоразмеры FSD-FSF </a:t>
            </a:r>
            <a:r>
              <a:rPr lang="en-US" dirty="0" smtClean="0"/>
              <a:t>(</a:t>
            </a:r>
            <a:r>
              <a:rPr lang="ru-RU" dirty="0" smtClean="0"/>
              <a:t>PM240-2/PM240P-2</a:t>
            </a:r>
            <a:r>
              <a:rPr lang="en-US" dirty="0" smtClean="0"/>
              <a:t> </a:t>
            </a:r>
            <a:r>
              <a:rPr lang="ru-RU" dirty="0" smtClean="0"/>
              <a:t>и G120C)</a:t>
            </a:r>
            <a:endParaRPr lang="en-US" noProof="0" dirty="0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 t="496" b="496"/>
          <a:stretch>
            <a:fillRect/>
          </a:stretch>
        </p:blipFill>
        <p:spPr bwMode="auto">
          <a:xfrm>
            <a:off x="6243637" y="1440000"/>
            <a:ext cx="54720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627063" y="1440000"/>
            <a:ext cx="5472112" cy="47520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Комплект поставки для преобразователей без строенного ЭМС-фильтра:</a:t>
            </a:r>
          </a:p>
          <a:p>
            <a:endParaRPr lang="ru-RU" b="1" dirty="0"/>
          </a:p>
          <a:p>
            <a:r>
              <a:rPr lang="ru-RU" b="1" dirty="0" smtClean="0"/>
              <a:t>ДО ИЗМЕНЕНИЙ</a:t>
            </a:r>
            <a:endParaRPr lang="da-DK" b="1" dirty="0"/>
          </a:p>
          <a:p>
            <a:endParaRPr lang="ru-RU" b="1" dirty="0" smtClean="0"/>
          </a:p>
          <a:p>
            <a:r>
              <a:rPr lang="ru-RU" b="1" dirty="0" smtClean="0"/>
              <a:t>ПОСЛЕ ИЗМЕНЕНИЙ</a:t>
            </a:r>
            <a:endParaRPr lang="ru-RU" dirty="0"/>
          </a:p>
        </p:txBody>
      </p:sp>
      <p:pic>
        <p:nvPicPr>
          <p:cNvPr id="14" name="Picture 4" descr="Картинки по запросу don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5259" y="3969060"/>
            <a:ext cx="581390" cy="465348"/>
          </a:xfrm>
          <a:prstGeom prst="rect">
            <a:avLst/>
          </a:prstGeom>
          <a:noFill/>
        </p:spPr>
      </p:pic>
      <p:pic>
        <p:nvPicPr>
          <p:cNvPr id="18" name="Picture 4" descr="Картинки по запросу don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8185" y="3969060"/>
            <a:ext cx="581390" cy="465348"/>
          </a:xfrm>
          <a:prstGeom prst="rect">
            <a:avLst/>
          </a:prstGeom>
          <a:noFill/>
        </p:spPr>
      </p:pic>
      <p:pic>
        <p:nvPicPr>
          <p:cNvPr id="19" name="Picture 4" descr="Картинки по запросу don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8185" y="4602622"/>
            <a:ext cx="581390" cy="465348"/>
          </a:xfrm>
          <a:prstGeom prst="rect">
            <a:avLst/>
          </a:prstGeom>
          <a:noFill/>
        </p:spPr>
      </p:pic>
      <p:pic>
        <p:nvPicPr>
          <p:cNvPr id="21" name="Picture 4" descr="Картинки по запросу don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3711" y="3969060"/>
            <a:ext cx="581390" cy="465348"/>
          </a:xfrm>
          <a:prstGeom prst="rect">
            <a:avLst/>
          </a:prstGeom>
          <a:noFill/>
        </p:spPr>
      </p:pic>
      <p:pic>
        <p:nvPicPr>
          <p:cNvPr id="4098" name="Picture 2" descr="Картинки по запросу n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933" y="4509120"/>
            <a:ext cx="581390" cy="58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ртинки по запросу n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925" y="4509120"/>
            <a:ext cx="581390" cy="58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стандартного комплекта поставки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Типоразмеры FSD-FSF </a:t>
            </a:r>
            <a:r>
              <a:rPr lang="en-US" dirty="0" smtClean="0"/>
              <a:t>(</a:t>
            </a:r>
            <a:r>
              <a:rPr lang="ru-RU" dirty="0" smtClean="0"/>
              <a:t>PM240-2/PM240P-2</a:t>
            </a:r>
            <a:r>
              <a:rPr lang="en-US" dirty="0" smtClean="0"/>
              <a:t> </a:t>
            </a:r>
            <a:r>
              <a:rPr lang="ru-RU" dirty="0" smtClean="0"/>
              <a:t>и G120C)</a:t>
            </a:r>
            <a:endParaRPr lang="en-US" noProof="0" dirty="0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 t="496" b="496"/>
          <a:stretch>
            <a:fillRect/>
          </a:stretch>
        </p:blipFill>
        <p:spPr bwMode="auto">
          <a:xfrm>
            <a:off x="6243637" y="1440000"/>
            <a:ext cx="54720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627063" y="1440000"/>
            <a:ext cx="5472112" cy="47520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Комплект поставки для преобразователей со встроенным ЭМС-фильтром класса А:</a:t>
            </a:r>
          </a:p>
          <a:p>
            <a:endParaRPr lang="ru-RU" b="1" dirty="0"/>
          </a:p>
          <a:p>
            <a:r>
              <a:rPr lang="ru-RU" b="1" dirty="0" smtClean="0"/>
              <a:t>ДО ИЗМЕНЕНИЙ</a:t>
            </a:r>
            <a:endParaRPr lang="da-DK" b="1" dirty="0"/>
          </a:p>
          <a:p>
            <a:endParaRPr lang="ru-RU" b="1" dirty="0" smtClean="0"/>
          </a:p>
          <a:p>
            <a:r>
              <a:rPr lang="ru-RU" b="1" dirty="0" smtClean="0"/>
              <a:t>ПОСЛЕ ИЗМЕНЕНИЙ</a:t>
            </a:r>
            <a:endParaRPr lang="ru-RU" dirty="0"/>
          </a:p>
        </p:txBody>
      </p:sp>
      <p:pic>
        <p:nvPicPr>
          <p:cNvPr id="14" name="Picture 4" descr="Картинки по запросу don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5259" y="3969060"/>
            <a:ext cx="581390" cy="465348"/>
          </a:xfrm>
          <a:prstGeom prst="rect">
            <a:avLst/>
          </a:prstGeom>
          <a:noFill/>
        </p:spPr>
      </p:pic>
      <p:pic>
        <p:nvPicPr>
          <p:cNvPr id="18" name="Picture 4" descr="Картинки по запросу don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8185" y="3969060"/>
            <a:ext cx="581390" cy="465348"/>
          </a:xfrm>
          <a:prstGeom prst="rect">
            <a:avLst/>
          </a:prstGeom>
          <a:noFill/>
        </p:spPr>
      </p:pic>
      <p:pic>
        <p:nvPicPr>
          <p:cNvPr id="19" name="Picture 4" descr="Картинки по запросу don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8185" y="4602622"/>
            <a:ext cx="581390" cy="465348"/>
          </a:xfrm>
          <a:prstGeom prst="rect">
            <a:avLst/>
          </a:prstGeom>
          <a:noFill/>
        </p:spPr>
      </p:pic>
      <p:pic>
        <p:nvPicPr>
          <p:cNvPr id="21" name="Picture 4" descr="Картинки по запросу don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3711" y="3969060"/>
            <a:ext cx="581390" cy="465348"/>
          </a:xfrm>
          <a:prstGeom prst="rect">
            <a:avLst/>
          </a:prstGeom>
          <a:noFill/>
        </p:spPr>
      </p:pic>
      <p:pic>
        <p:nvPicPr>
          <p:cNvPr id="4098" name="Picture 2" descr="Картинки по запросу n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933" y="4509120"/>
            <a:ext cx="581390" cy="58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артинки по запросу don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3711" y="4641384"/>
            <a:ext cx="581390" cy="465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87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стандартного комплекта поставки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Типоразмеры FSD-FSF </a:t>
            </a:r>
            <a:r>
              <a:rPr lang="en-US" dirty="0" smtClean="0"/>
              <a:t>(</a:t>
            </a:r>
            <a:r>
              <a:rPr lang="ru-RU" dirty="0" smtClean="0"/>
              <a:t>PM240-2/PM240P-2</a:t>
            </a:r>
            <a:r>
              <a:rPr lang="en-US" dirty="0" smtClean="0"/>
              <a:t> </a:t>
            </a:r>
            <a:r>
              <a:rPr lang="ru-RU" dirty="0" smtClean="0"/>
              <a:t>и G120C)</a:t>
            </a:r>
            <a:endParaRPr lang="en-US" noProof="0" dirty="0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 t="496" b="496"/>
          <a:stretch>
            <a:fillRect/>
          </a:stretch>
        </p:blipFill>
        <p:spPr bwMode="auto">
          <a:xfrm>
            <a:off x="6243637" y="1440000"/>
            <a:ext cx="54720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627063" y="1440000"/>
            <a:ext cx="5472112" cy="47520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Заказные номера комплектов пластин:</a:t>
            </a:r>
          </a:p>
          <a:p>
            <a:endParaRPr lang="ru-RU" b="1" dirty="0"/>
          </a:p>
          <a:p>
            <a:r>
              <a:rPr lang="da-DK" b="1" dirty="0"/>
              <a:t>6SL3262-1AD01-0DA0	</a:t>
            </a:r>
            <a:r>
              <a:rPr lang="ru-RU" b="1" dirty="0" smtClean="0"/>
              <a:t>		</a:t>
            </a:r>
            <a:r>
              <a:rPr lang="da-DK" b="1" dirty="0" smtClean="0"/>
              <a:t>FSD</a:t>
            </a:r>
            <a:endParaRPr lang="ru-RU" b="1" dirty="0" smtClean="0"/>
          </a:p>
          <a:p>
            <a:endParaRPr lang="da-DK" b="1" dirty="0"/>
          </a:p>
          <a:p>
            <a:r>
              <a:rPr lang="da-DK" b="1" dirty="0"/>
              <a:t>6SL3262-1AE01-0DA0	</a:t>
            </a:r>
            <a:r>
              <a:rPr lang="ru-RU" b="1" dirty="0" smtClean="0"/>
              <a:t>		</a:t>
            </a:r>
            <a:r>
              <a:rPr lang="da-DK" b="1" dirty="0" smtClean="0"/>
              <a:t>FSE</a:t>
            </a:r>
            <a:endParaRPr lang="ru-RU" b="1" dirty="0" smtClean="0"/>
          </a:p>
          <a:p>
            <a:endParaRPr lang="da-DK" b="1" dirty="0"/>
          </a:p>
          <a:p>
            <a:r>
              <a:rPr lang="da-DK" b="1" dirty="0"/>
              <a:t>6SL3262-1AF01-0DA0	</a:t>
            </a:r>
            <a:r>
              <a:rPr lang="ru-RU" b="1" dirty="0" smtClean="0"/>
              <a:t>		</a:t>
            </a:r>
            <a:r>
              <a:rPr lang="da-DK" b="1" dirty="0" smtClean="0"/>
              <a:t>FSF</a:t>
            </a:r>
            <a:endParaRPr lang="ru-RU" b="1" dirty="0"/>
          </a:p>
          <a:p>
            <a:endParaRPr lang="ru-RU" dirty="0"/>
          </a:p>
        </p:txBody>
      </p:sp>
      <p:pic>
        <p:nvPicPr>
          <p:cNvPr id="14" name="Picture 4" descr="Картинки по запросу don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5259" y="3969060"/>
            <a:ext cx="581390" cy="465348"/>
          </a:xfrm>
          <a:prstGeom prst="rect">
            <a:avLst/>
          </a:prstGeom>
          <a:noFill/>
        </p:spPr>
      </p:pic>
      <p:pic>
        <p:nvPicPr>
          <p:cNvPr id="16" name="Picture 4" descr="Картинки по запросу don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5259" y="4602622"/>
            <a:ext cx="581390" cy="465348"/>
          </a:xfrm>
          <a:prstGeom prst="rect">
            <a:avLst/>
          </a:prstGeom>
          <a:noFill/>
        </p:spPr>
      </p:pic>
      <p:pic>
        <p:nvPicPr>
          <p:cNvPr id="17" name="Picture 4" descr="Картинки по запросу don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5259" y="5265204"/>
            <a:ext cx="581390" cy="465348"/>
          </a:xfrm>
          <a:prstGeom prst="rect">
            <a:avLst/>
          </a:prstGeom>
          <a:noFill/>
        </p:spPr>
      </p:pic>
      <p:pic>
        <p:nvPicPr>
          <p:cNvPr id="18" name="Picture 4" descr="Картинки по запросу don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8185" y="3969060"/>
            <a:ext cx="581390" cy="465348"/>
          </a:xfrm>
          <a:prstGeom prst="rect">
            <a:avLst/>
          </a:prstGeom>
          <a:noFill/>
        </p:spPr>
      </p:pic>
      <p:pic>
        <p:nvPicPr>
          <p:cNvPr id="19" name="Picture 4" descr="Картинки по запросу don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8185" y="4602622"/>
            <a:ext cx="581390" cy="465348"/>
          </a:xfrm>
          <a:prstGeom prst="rect">
            <a:avLst/>
          </a:prstGeom>
          <a:noFill/>
        </p:spPr>
      </p:pic>
      <p:pic>
        <p:nvPicPr>
          <p:cNvPr id="20" name="Picture 4" descr="Картинки по запросу don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8185" y="5265204"/>
            <a:ext cx="581390" cy="465348"/>
          </a:xfrm>
          <a:prstGeom prst="rect">
            <a:avLst/>
          </a:prstGeom>
          <a:noFill/>
        </p:spPr>
      </p:pic>
      <p:pic>
        <p:nvPicPr>
          <p:cNvPr id="21" name="Picture 4" descr="Картинки по запросу don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3711" y="3969060"/>
            <a:ext cx="581390" cy="465348"/>
          </a:xfrm>
          <a:prstGeom prst="rect">
            <a:avLst/>
          </a:prstGeom>
          <a:noFill/>
        </p:spPr>
      </p:pic>
      <p:pic>
        <p:nvPicPr>
          <p:cNvPr id="22" name="Picture 4" descr="Картинки по запросу don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3711" y="4602622"/>
            <a:ext cx="581390" cy="465348"/>
          </a:xfrm>
          <a:prstGeom prst="rect">
            <a:avLst/>
          </a:prstGeom>
          <a:noFill/>
        </p:spPr>
      </p:pic>
      <p:pic>
        <p:nvPicPr>
          <p:cNvPr id="23" name="Picture 4" descr="Картинки по запросу don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3711" y="5265204"/>
            <a:ext cx="581390" cy="465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7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cdtRectangle 4 Id10957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Большое спасибо за внимание!</a:t>
            </a:r>
            <a:endParaRPr lang="en-US" noProof="0" dirty="0" smtClean="0"/>
          </a:p>
        </p:txBody>
      </p:sp>
      <p:sp>
        <p:nvSpPr>
          <p:cNvPr id="8" name="cdtText Placeholder 7 Id8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 dirty="0" smtClean="0"/>
              <a:t>Alexander Nuzhdin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MC GMC Sales Specialist</a:t>
            </a:r>
            <a:br>
              <a:rPr lang="en-US" dirty="0" smtClean="0"/>
            </a:br>
            <a:r>
              <a:rPr lang="en-US" dirty="0" smtClean="0"/>
              <a:t>MC GMC / Department DF</a:t>
            </a:r>
          </a:p>
          <a:p>
            <a:r>
              <a:rPr lang="en-US" dirty="0" err="1" smtClean="0"/>
              <a:t>Bolshaya</a:t>
            </a:r>
            <a:r>
              <a:rPr lang="en-US" dirty="0" smtClean="0"/>
              <a:t> </a:t>
            </a:r>
            <a:r>
              <a:rPr lang="en-US" dirty="0" err="1" smtClean="0"/>
              <a:t>Tatarskaya</a:t>
            </a:r>
            <a:r>
              <a:rPr lang="en-US" dirty="0" smtClean="0"/>
              <a:t>, 9</a:t>
            </a:r>
            <a:br>
              <a:rPr lang="en-US" dirty="0" smtClean="0"/>
            </a:br>
            <a:r>
              <a:rPr lang="en-US" dirty="0" smtClean="0"/>
              <a:t>115184 Moscow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Mobile: +7 916 686 08 42</a:t>
            </a:r>
          </a:p>
          <a:p>
            <a:r>
              <a:rPr lang="en-US" dirty="0" smtClean="0"/>
              <a:t>E-mail:</a:t>
            </a:r>
            <a:br>
              <a:rPr lang="en-US" dirty="0" smtClean="0"/>
            </a:br>
            <a:r>
              <a:rPr lang="en-US" dirty="0" smtClean="0">
                <a:hlinkClick r:id="rId9"/>
              </a:rPr>
              <a:t>alexander.nuzhdin@siemens.com</a:t>
            </a:r>
            <a:endParaRPr lang="en-US" dirty="0"/>
          </a:p>
        </p:txBody>
      </p:sp>
      <p:sp>
        <p:nvSpPr>
          <p:cNvPr id="5" name="cdtTextBox 4 Id5"/>
          <p:cNvSpPr txBox="1"/>
          <p:nvPr>
            <p:custDataLst>
              <p:tags r:id="rId4"/>
            </p:custDataLst>
          </p:nvPr>
        </p:nvSpPr>
        <p:spPr>
          <a:xfrm>
            <a:off x="4654550" y="5595946"/>
            <a:ext cx="7543800" cy="569904"/>
          </a:xfrm>
          <a:prstGeom prst="rect">
            <a:avLst/>
          </a:prstGeom>
          <a:noFill/>
        </p:spPr>
        <p:txBody>
          <a:bodyPr wrap="square" lIns="252000" tIns="0" rIns="180000" bIns="144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siemens.com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cdtTextBox 2 Id3"/>
          <p:cNvSpPr txBox="1"/>
          <p:nvPr>
            <p:custDataLst>
              <p:tags r:id="rId5"/>
            </p:custDataLst>
          </p:nvPr>
        </p:nvSpPr>
        <p:spPr>
          <a:xfrm rot="16200000">
            <a:off x="12198350" y="6165850"/>
            <a:ext cx="1588" cy="211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 smtClean="0">
              <a:solidFill>
                <a:srgbClr val="000000"/>
              </a:solidFill>
            </a:endParaRPr>
          </a:p>
        </p:txBody>
      </p:sp>
      <p:sp>
        <p:nvSpPr>
          <p:cNvPr id="13" name="cdtTextBox 2 Id13"/>
          <p:cNvSpPr txBox="1"/>
          <p:nvPr>
            <p:custDataLst>
              <p:tags r:id="rId6"/>
            </p:custDataLst>
          </p:nvPr>
        </p:nvSpPr>
        <p:spPr>
          <a:xfrm rot="16200000">
            <a:off x="12198350" y="6165850"/>
            <a:ext cx="1588" cy="158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0" t="216" r="9654" b="1957"/>
          <a:stretch/>
        </p:blipFill>
        <p:spPr>
          <a:xfrm>
            <a:off x="0" y="1440000"/>
            <a:ext cx="4514400" cy="476077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9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4"/>
  <p:tag name="CDT_PROT" val="3"/>
  <p:tag name="CDT_PROT_TOP" val="440,6257"/>
  <p:tag name="CDT_PROT_LEFT" val="366,5"/>
  <p:tag name="CDT_PROT_WIDTH" val="594"/>
  <p:tag name="CDT_PROT_HEIGHT" val="44,8743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66771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2503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Contact slide"/>
  <p:tag name="CDT_SLIDE_NAME_FRE" val="Contact slide"/>
  <p:tag name="CDT_SLIDE_NAME_GER" val="Kontaktfolie"/>
  <p:tag name="CDT_SLIDE_NAME_SPA" val="Contact slide"/>
  <p:tag name="CDT_SLIDE_NAME_ITA" val="Contact slide"/>
  <p:tag name="CDT_DEFAULT_SLIDE" val="True"/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ARGETSHAPE_NEW" val="18"/>
  <p:tag name="CDT_PROT" val="3"/>
  <p:tag name="CDT_PROT_TOP" val="0"/>
  <p:tag name="CDT_PROT_LEFT" val="0"/>
  <p:tag name="CDT_PROT_WIDTH" val="960,5"/>
  <p:tag name="CDT_PROT_HEIGHT" val="99,8750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4"/>
  <p:tag name="CDT_DELETE_ONEVENT_NEWPRES" val="False"/>
  <p:tag name="CDT_TARGETSHAPE_NEW" val="12"/>
  <p:tag name="CDT_PROT" val="3"/>
  <p:tag name="CDT_PROT_TOP" val="111,25"/>
  <p:tag name="CDT_PROT_LEFT" val="366,8501"/>
  <p:tag name="CDT_PROT_WIDTH" val="593,6499"/>
  <p:tag name="CDT_PROT_HEIGHT" val="374,25"/>
</p:tagLst>
</file>

<file path=ppt/theme/theme1.xml><?xml version="1.0" encoding="utf-8"?>
<a:theme xmlns:a="http://schemas.openxmlformats.org/drawingml/2006/main" name="Siemens 2016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Three columns + Navigation</Name>
  <PpLayout>32</PpLayout>
  <Index>20</Index>
</p4ppTags>
</file>

<file path=customXml/item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1.xml><?xml version="1.0" encoding="utf-8"?>
<p4ppTags>
  <Name>Two rows + Navigation</Name>
  <PpLayout>32</PpLayout>
  <Index>21</Index>
</p4ppTags>
</file>

<file path=customXml/item12.xml><?xml version="1.0" encoding="utf-8"?>
<p4ppTags>
  <Name>One object (small) + Navigation</Name>
  <PpLayout>32</PpLayout>
  <Index>18</Index>
</p4ppTags>
</file>

<file path=customXml/item13.xml><?xml version="1.0" encoding="utf-8"?>
<p4ppTags>
  <Name>Text + Index</Name>
  <PpLayout>32</PpLayout>
  <Index>8</Index>
</p4ppTags>
</file>

<file path=customXml/item14.xml><?xml version="1.0" encoding="utf-8"?>
<p4ppTags>
  <Name>One object (large)</Name>
  <PpLayout>16</PpLayout>
  <Index>10</Index>
</p4ppTags>
</file>

<file path=customXml/item15.xml><?xml version="1.0" encoding="utf-8"?>
<p4ppTags>
  <Name>Free Content</Name>
  <PpLayout>11</PpLayout>
  <Index>9</Index>
</p4ppTags>
</file>

<file path=customXml/item16.xml><?xml version="1.0" encoding="utf-8"?>
<p4ppTags>
  <Name>One object (large) + Navigation</Name>
  <PpLayout>32</PpLayout>
  <Index>17</Index>
</p4ppTags>
</file>

<file path=customXml/item17.xml><?xml version="1.0" encoding="utf-8"?>
<p4ppTags>
  <Name>Two columns</Name>
  <PpLayout>29</PpLayout>
  <Index>12</Index>
</p4ppTags>
</file>

<file path=customXml/item18.xml><?xml version="1.0" encoding="utf-8"?>
<p4ppTags>
  <Name>Four objects</Name>
  <PpLayout>24</PpLayout>
  <Index>15</Index>
</p4ppTags>
</file>

<file path=customXml/item19.xml><?xml version="1.0" encoding="utf-8"?>
<p4ppTags>
  <Name>Three columns</Name>
  <PpLayout>32</PpLayout>
  <Index>14</Index>
</p4ppTag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4ppTags>
  <Name>Two columns + Navigation</Name>
  <PpLayout>32</PpLayout>
  <Index>19</Index>
</p4ppTags>
</file>

<file path=customXml/item4.xml><?xml version="1.0" encoding="utf-8"?>
<p4ppTags/>
</file>

<file path=customXml/item5.xml><?xml version="1.0" encoding="utf-8"?>
<p4ppTags>
  <Name>One object (small)</Name>
  <PpLayout>16</PpLayout>
  <Index>11</Index>
</p4ppTags>
</file>

<file path=customXml/item6.xml><?xml version="1.0" encoding="utf-8"?>
<p4ppTags>
  <Name>Four objects + Navigation</Name>
  <PpLayout>32</PpLayout>
  <Index>22</Index>
</p4ppTags>
</file>

<file path=customXml/item7.xml><?xml version="1.0" encoding="utf-8"?>
<p4ppTags>
  <Name>Free Content + Navigation</Name>
  <PpLayout>32</PpLayout>
  <Index>16</Index>
</p4ppTags>
</file>

<file path=customXml/item8.xml><?xml version="1.0" encoding="utf-8"?>
<p4ppTags>
  <Name>Two rows</Name>
  <PpLayout>32</PpLayout>
  <Index>13</Index>
</p4ppTags>
</file>

<file path=customXml/item9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33428A1F13B48A80FA1CCD62E23C6" ma:contentTypeVersion="0" ma:contentTypeDescription="Create a new document." ma:contentTypeScope="" ma:versionID="cdb19a9241122a2a657451b4f27766e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D77EE6-52B7-48BE-9EDB-748F1EBB53DE}">
  <ds:schemaRefs/>
</ds:datastoreItem>
</file>

<file path=customXml/itemProps10.xml><?xml version="1.0" encoding="utf-8"?>
<ds:datastoreItem xmlns:ds="http://schemas.openxmlformats.org/officeDocument/2006/customXml" ds:itemID="{F289EEE6-17A2-479E-9A0F-4F5B1C4D9F94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customXml/itemProps11.xml><?xml version="1.0" encoding="utf-8"?>
<ds:datastoreItem xmlns:ds="http://schemas.openxmlformats.org/officeDocument/2006/customXml" ds:itemID="{6C79E4F8-DCFB-483C-880A-AEEC6AAFC838}">
  <ds:schemaRefs/>
</ds:datastoreItem>
</file>

<file path=customXml/itemProps12.xml><?xml version="1.0" encoding="utf-8"?>
<ds:datastoreItem xmlns:ds="http://schemas.openxmlformats.org/officeDocument/2006/customXml" ds:itemID="{D9FE249F-833E-4CF0-BECB-552D01D7DC9E}">
  <ds:schemaRefs/>
</ds:datastoreItem>
</file>

<file path=customXml/itemProps13.xml><?xml version="1.0" encoding="utf-8"?>
<ds:datastoreItem xmlns:ds="http://schemas.openxmlformats.org/officeDocument/2006/customXml" ds:itemID="{7E35FEDB-1F0E-4D67-A313-4AC59C26FF29}">
  <ds:schemaRefs/>
</ds:datastoreItem>
</file>

<file path=customXml/itemProps14.xml><?xml version="1.0" encoding="utf-8"?>
<ds:datastoreItem xmlns:ds="http://schemas.openxmlformats.org/officeDocument/2006/customXml" ds:itemID="{80661B8B-A327-44F9-823B-4D9EE0B3EC78}">
  <ds:schemaRefs/>
</ds:datastoreItem>
</file>

<file path=customXml/itemProps15.xml><?xml version="1.0" encoding="utf-8"?>
<ds:datastoreItem xmlns:ds="http://schemas.openxmlformats.org/officeDocument/2006/customXml" ds:itemID="{D8097D0C-BE3E-4AEC-9593-65CFCCB19297}">
  <ds:schemaRefs/>
</ds:datastoreItem>
</file>

<file path=customXml/itemProps16.xml><?xml version="1.0" encoding="utf-8"?>
<ds:datastoreItem xmlns:ds="http://schemas.openxmlformats.org/officeDocument/2006/customXml" ds:itemID="{B27F640E-84DF-4F97-BC70-D045F1E6594F}">
  <ds:schemaRefs/>
</ds:datastoreItem>
</file>

<file path=customXml/itemProps17.xml><?xml version="1.0" encoding="utf-8"?>
<ds:datastoreItem xmlns:ds="http://schemas.openxmlformats.org/officeDocument/2006/customXml" ds:itemID="{1666F4C2-68F5-4840-A44A-1A646C0925A1}">
  <ds:schemaRefs/>
</ds:datastoreItem>
</file>

<file path=customXml/itemProps18.xml><?xml version="1.0" encoding="utf-8"?>
<ds:datastoreItem xmlns:ds="http://schemas.openxmlformats.org/officeDocument/2006/customXml" ds:itemID="{1581BFFB-B4CE-47A8-BE77-DC1339B1E5A7}">
  <ds:schemaRefs/>
</ds:datastoreItem>
</file>

<file path=customXml/itemProps19.xml><?xml version="1.0" encoding="utf-8"?>
<ds:datastoreItem xmlns:ds="http://schemas.openxmlformats.org/officeDocument/2006/customXml" ds:itemID="{15CF3461-70D1-4B54-AFAB-DAFDA0A238CD}">
  <ds:schemaRefs/>
</ds:datastoreItem>
</file>

<file path=customXml/itemProps2.xml><?xml version="1.0" encoding="utf-8"?>
<ds:datastoreItem xmlns:ds="http://schemas.openxmlformats.org/officeDocument/2006/customXml" ds:itemID="{16109F42-405F-4BC4-A555-8CB2871212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BABA95-BFFE-422B-8591-3271669EEA88}">
  <ds:schemaRefs/>
</ds:datastoreItem>
</file>

<file path=customXml/itemProps4.xml><?xml version="1.0" encoding="utf-8"?>
<ds:datastoreItem xmlns:ds="http://schemas.openxmlformats.org/officeDocument/2006/customXml" ds:itemID="{572FBA73-6DBF-45DA-8282-9342320CFAB0}">
  <ds:schemaRefs/>
</ds:datastoreItem>
</file>

<file path=customXml/itemProps5.xml><?xml version="1.0" encoding="utf-8"?>
<ds:datastoreItem xmlns:ds="http://schemas.openxmlformats.org/officeDocument/2006/customXml" ds:itemID="{1618AA06-B22E-4D19-9680-0D7830426729}">
  <ds:schemaRefs/>
</ds:datastoreItem>
</file>

<file path=customXml/itemProps6.xml><?xml version="1.0" encoding="utf-8"?>
<ds:datastoreItem xmlns:ds="http://schemas.openxmlformats.org/officeDocument/2006/customXml" ds:itemID="{EAB520BC-C6EC-457E-8AB5-55DB67C86858}">
  <ds:schemaRefs/>
</ds:datastoreItem>
</file>

<file path=customXml/itemProps7.xml><?xml version="1.0" encoding="utf-8"?>
<ds:datastoreItem xmlns:ds="http://schemas.openxmlformats.org/officeDocument/2006/customXml" ds:itemID="{7CC5F709-E74B-4E5F-A728-923D5062EBEF}">
  <ds:schemaRefs/>
</ds:datastoreItem>
</file>

<file path=customXml/itemProps8.xml><?xml version="1.0" encoding="utf-8"?>
<ds:datastoreItem xmlns:ds="http://schemas.openxmlformats.org/officeDocument/2006/customXml" ds:itemID="{38AB8DE4-FD9B-4166-BEC3-3F1753596133}">
  <ds:schemaRefs/>
</ds:datastoreItem>
</file>

<file path=customXml/itemProps9.xml><?xml version="1.0" encoding="utf-8"?>
<ds:datastoreItem xmlns:ds="http://schemas.openxmlformats.org/officeDocument/2006/customXml" ds:itemID="{3D0ED2DD-842F-4ED8-A722-E21F6EF540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SIM_PPT_2007_16x9_DEU_V2_0_0_BASIC.pptx</Template>
  <TotalTime>0</TotalTime>
  <Words>269</Words>
  <Application>Microsoft Office PowerPoint</Application>
  <PresentationFormat>Custom</PresentationFormat>
  <Paragraphs>58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Siemens 2016 – 16:9</vt:lpstr>
      <vt:lpstr>SINAMICS G/S  Изменение стандартного комплекта поставки</vt:lpstr>
      <vt:lpstr>Изменение стандартного комплекта поставки Типоразмеры FSD-FSF (PM240-2/PM240P-2 и G120C)</vt:lpstr>
      <vt:lpstr>Изменение стандартного комплекта поставки Типоразмеры FSD-FSF (PM240-2/PM240P-2 и G120C)</vt:lpstr>
      <vt:lpstr>Изменение стандартного комплекта поставки Типоразмеры FSD-FSF (PM240-2/PM240P-2 и G120C)</vt:lpstr>
      <vt:lpstr>Изменение стандартного комплекта поставки Типоразмеры FSD-FSF (PM240-2/PM240P-2 и G120C)</vt:lpstr>
      <vt:lpstr>Изменение стандартного комплекта поставки Типоразмеры FSD-FSF (PM240-2/PM240P-2 и G120C)</vt:lpstr>
      <vt:lpstr> Большое спасибо за внимание!</vt:lpstr>
    </vt:vector>
  </TitlesOfParts>
  <Company>SIEMENS AG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On-stage PowerPoint-Template</dc:title>
  <dc:creator>Анастасия Бычкова</dc:creator>
  <cp:lastModifiedBy>Nuzhdin Alexander</cp:lastModifiedBy>
  <cp:revision>33</cp:revision>
  <cp:lastPrinted>2012-10-29T09:59:01Z</cp:lastPrinted>
  <dcterms:created xsi:type="dcterms:W3CDTF">2006-04-07T10:01:45Z</dcterms:created>
  <dcterms:modified xsi:type="dcterms:W3CDTF">2017-10-30T09:33:43Z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February 2017</vt:lpwstr>
  </property>
  <property fmtid="{D5CDD505-2E9C-101B-9397-08002B2CF9AE}" pid="4" name="Office version">
    <vt:lpwstr>2007 and higher</vt:lpwstr>
  </property>
  <property fmtid="{D5CDD505-2E9C-101B-9397-08002B2CF9AE}" pid="5" name="Release version">
    <vt:lpwstr>1.1</vt:lpwstr>
  </property>
  <property fmtid="{D5CDD505-2E9C-101B-9397-08002B2CF9AE}" pid="6" name="ContentTypeId">
    <vt:lpwstr>0x010100E4B33428A1F13B48A80FA1CCD62E23C6</vt:lpwstr>
  </property>
  <property fmtid="{D5CDD505-2E9C-101B-9397-08002B2CF9AE}" pid="7" name="_AdHocReviewCycleID">
    <vt:i4>-443686612</vt:i4>
  </property>
  <property fmtid="{D5CDD505-2E9C-101B-9397-08002B2CF9AE}" pid="8" name="_NewReviewCycle">
    <vt:lpwstr/>
  </property>
  <property fmtid="{D5CDD505-2E9C-101B-9397-08002B2CF9AE}" pid="9" name="_EmailSubject">
    <vt:lpwstr>Новости приводной техники: "SINAMICS G/S. Изменение стандартного комплекта поставки"</vt:lpwstr>
  </property>
  <property fmtid="{D5CDD505-2E9C-101B-9397-08002B2CF9AE}" pid="10" name="_AuthorEmail">
    <vt:lpwstr>alexander.nuzhdin@siemens.com</vt:lpwstr>
  </property>
  <property fmtid="{D5CDD505-2E9C-101B-9397-08002B2CF9AE}" pid="11" name="_AuthorEmailDisplayName">
    <vt:lpwstr>Nuzhdin, Alexander</vt:lpwstr>
  </property>
</Properties>
</file>