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20"/>
  </p:sldMasterIdLst>
  <p:notesMasterIdLst>
    <p:notesMasterId r:id="rId33"/>
  </p:notesMasterIdLst>
  <p:handoutMasterIdLst>
    <p:handoutMasterId r:id="rId34"/>
  </p:handoutMasterIdLst>
  <p:sldIdLst>
    <p:sldId id="902" r:id="rId21"/>
    <p:sldId id="936" r:id="rId22"/>
    <p:sldId id="940" r:id="rId23"/>
    <p:sldId id="937" r:id="rId24"/>
    <p:sldId id="938" r:id="rId25"/>
    <p:sldId id="939" r:id="rId26"/>
    <p:sldId id="941" r:id="rId27"/>
    <p:sldId id="942" r:id="rId28"/>
    <p:sldId id="943" r:id="rId29"/>
    <p:sldId id="944" r:id="rId30"/>
    <p:sldId id="945" r:id="rId31"/>
    <p:sldId id="898" r:id="rId32"/>
  </p:sldIdLst>
  <p:sldSz cx="12198350" cy="6858000"/>
  <p:notesSz cx="6858000" cy="9686925"/>
  <p:custDataLst>
    <p:custData r:id="rId10"/>
    <p:tags r:id="rId35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6" orient="horz" pos="210">
          <p15:clr>
            <a:srgbClr val="A4A3A4"/>
          </p15:clr>
        </p15:guide>
        <p15:guide id="7" pos="395">
          <p15:clr>
            <a:srgbClr val="A4A3A4"/>
          </p15:clr>
        </p15:guide>
        <p15:guide id="8" pos="3842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  <p15:guide id="12" orient="horz" pos="3902" userDrawn="1">
          <p15:clr>
            <a:srgbClr val="A4A3A4"/>
          </p15:clr>
        </p15:guide>
        <p15:guide id="13" orient="horz" pos="654">
          <p15:clr>
            <a:srgbClr val="A4A3A4"/>
          </p15:clr>
        </p15:guide>
        <p15:guide id="14" orient="horz" pos="2453" userDrawn="1">
          <p15:clr>
            <a:srgbClr val="A4A3A4"/>
          </p15:clr>
        </p15:guide>
        <p15:guide id="15" orient="horz" pos="2360">
          <p15:clr>
            <a:srgbClr val="A4A3A4"/>
          </p15:clr>
        </p15:guide>
        <p15:guide id="16" orient="horz" pos="90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051">
          <p15:clr>
            <a:srgbClr val="A4A3A4"/>
          </p15:clr>
        </p15:guide>
        <p15:guide id="4" pos="2160">
          <p15:clr>
            <a:srgbClr val="A4A3A4"/>
          </p15:clr>
        </p15:guide>
        <p15:guide id="5" orient="horz" pos="2870">
          <p15:clr>
            <a:srgbClr val="A4A3A4"/>
          </p15:clr>
        </p15:guide>
        <p15:guide id="6" orient="horz" pos="466">
          <p15:clr>
            <a:srgbClr val="A4A3A4"/>
          </p15:clr>
        </p15:guide>
        <p15:guide id="7" orient="horz" pos="5637">
          <p15:clr>
            <a:srgbClr val="A4A3A4"/>
          </p15:clr>
        </p15:guide>
        <p15:guide id="8" orient="horz" pos="2733">
          <p15:clr>
            <a:srgbClr val="A4A3A4"/>
          </p15:clr>
        </p15:guide>
        <p15:guide id="9" pos="4156">
          <p15:clr>
            <a:srgbClr val="A4A3A4"/>
          </p15:clr>
        </p15:guide>
        <p15:guide id="10" pos="16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741"/>
    <a:srgbClr val="AAB414"/>
    <a:srgbClr val="879628"/>
    <a:srgbClr val="647D2D"/>
    <a:srgbClr val="465F19"/>
    <a:srgbClr val="7DD2E6"/>
    <a:srgbClr val="41AAC8"/>
    <a:srgbClr val="2387AA"/>
    <a:srgbClr val="005F87"/>
    <a:srgbClr val="004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7" autoAdjust="0"/>
    <p:restoredTop sz="94660" autoAdjust="0"/>
  </p:normalViewPr>
  <p:slideViewPr>
    <p:cSldViewPr snapToObjects="1" showGuides="1">
      <p:cViewPr>
        <p:scale>
          <a:sx n="75" d="100"/>
          <a:sy n="75" d="100"/>
        </p:scale>
        <p:origin x="-907" y="-374"/>
      </p:cViewPr>
      <p:guideLst>
        <p:guide orient="horz" pos="210"/>
        <p:guide orient="horz" pos="3902"/>
        <p:guide orient="horz" pos="654"/>
        <p:guide orient="horz" pos="2453"/>
        <p:guide orient="horz" pos="2360"/>
        <p:guide orient="horz" pos="909"/>
        <p:guide pos="395"/>
        <p:guide pos="3842"/>
        <p:guide pos="3933"/>
        <p:guide pos="7380"/>
        <p:guide pos="5566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 showGuides="1">
      <p:cViewPr>
        <p:scale>
          <a:sx n="60" d="100"/>
          <a:sy n="60" d="100"/>
        </p:scale>
        <p:origin x="4344" y="732"/>
      </p:cViewPr>
      <p:guideLst>
        <p:guide orient="horz" pos="3224"/>
        <p:guide orient="horz" pos="3051"/>
        <p:guide orient="horz" pos="2870"/>
        <p:guide orient="horz" pos="466"/>
        <p:guide orient="horz" pos="5637"/>
        <p:guide orient="horz" pos="2733"/>
        <p:guide pos="2236"/>
        <p:guide pos="2160"/>
        <p:guide pos="4156"/>
        <p:guide pos="164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6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.xml"/><Relationship Id="rId34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5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Master" Target="slideMasters/slideMaster1.xml"/><Relationship Id="rId29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39161" cy="5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t" anchorCtr="0" compatLnSpc="1">
            <a:prstTxWarp prst="textNoShape">
              <a:avLst/>
            </a:prstTxWarp>
          </a:bodyPr>
          <a:lstStyle>
            <a:lvl1pPr defTabSz="899975">
              <a:spcBef>
                <a:spcPct val="0"/>
              </a:spcBef>
              <a:defRPr sz="11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18840" y="0"/>
            <a:ext cx="3139160" cy="5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t" anchorCtr="0" compatLnSpc="1">
            <a:prstTxWarp prst="textNoShape">
              <a:avLst/>
            </a:prstTxWarp>
          </a:bodyPr>
          <a:lstStyle>
            <a:lvl1pPr algn="r" defTabSz="899975">
              <a:spcBef>
                <a:spcPct val="0"/>
              </a:spcBef>
              <a:defRPr sz="11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64038"/>
            <a:ext cx="3139161" cy="5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b" anchorCtr="0" compatLnSpc="1">
            <a:prstTxWarp prst="textNoShape">
              <a:avLst/>
            </a:prstTxWarp>
          </a:bodyPr>
          <a:lstStyle>
            <a:lvl1pPr defTabSz="899975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18840" y="9164038"/>
            <a:ext cx="3139160" cy="5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b" anchorCtr="0" compatLnSpc="1">
            <a:prstTxWarp prst="textNoShape">
              <a:avLst/>
            </a:prstTxWarp>
          </a:bodyPr>
          <a:lstStyle>
            <a:lvl1pPr algn="r" defTabSz="899975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Handout </a:t>
            </a:r>
            <a:fld id="{BFC713D8-7968-482B-A79F-9C586FE5053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39161" cy="5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t" anchorCtr="0" compatLnSpc="1">
            <a:prstTxWarp prst="textNoShape">
              <a:avLst/>
            </a:prstTxWarp>
          </a:bodyPr>
          <a:lstStyle>
            <a:lvl1pPr defTabSz="899975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18840" y="0"/>
            <a:ext cx="3137627" cy="5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t" anchorCtr="0" compatLnSpc="1">
            <a:prstTxWarp prst="textNoShape">
              <a:avLst/>
            </a:prstTxWarp>
          </a:bodyPr>
          <a:lstStyle>
            <a:lvl1pPr algn="r" defTabSz="899975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1702" y="739006"/>
            <a:ext cx="6338250" cy="356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60351" y="4564740"/>
            <a:ext cx="6337300" cy="432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64038"/>
            <a:ext cx="3139161" cy="52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b" anchorCtr="0" compatLnSpc="1">
            <a:prstTxWarp prst="textNoShape">
              <a:avLst/>
            </a:prstTxWarp>
          </a:bodyPr>
          <a:lstStyle>
            <a:lvl1pPr defTabSz="899975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18840" y="9164038"/>
            <a:ext cx="3137627" cy="52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b" anchorCtr="0" compatLnSpc="1">
            <a:prstTxWarp prst="textNoShape">
              <a:avLst/>
            </a:prstTxWarp>
          </a:bodyPr>
          <a:lstStyle>
            <a:lvl1pPr algn="r" defTabSz="899975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eaLnBrk="0" fontAlgn="base" hangingPunct="0">
      <a:spcBef>
        <a:spcPts val="0"/>
      </a:spcBef>
      <a:spcAft>
        <a:spcPts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1pPr>
    <a:lvl2pPr marL="126000" indent="-126000" algn="l" rtl="0" eaLnBrk="0" fontAlgn="base" hangingPunct="0">
      <a:spcBef>
        <a:spcPts val="0"/>
      </a:spcBef>
      <a:spcAft>
        <a:spcPts val="0"/>
      </a:spcAft>
      <a:buClr>
        <a:srgbClr val="879BAA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2pPr>
    <a:lvl3pPr marL="252000" indent="-126000" algn="l" rtl="0" eaLnBrk="0" fontAlgn="base" hangingPunct="0">
      <a:spcBef>
        <a:spcPts val="0"/>
      </a:spcBef>
      <a:spcAft>
        <a:spcPts val="0"/>
      </a:spcAft>
      <a:buClr>
        <a:srgbClr val="879BAA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3pPr>
    <a:lvl4pPr marL="378000" indent="-126000" algn="l" rtl="0" eaLnBrk="0" fontAlgn="base" hangingPunct="0">
      <a:spcBef>
        <a:spcPts val="0"/>
      </a:spcBef>
      <a:spcAft>
        <a:spcPts val="0"/>
      </a:spcAft>
      <a:buClr>
        <a:srgbClr val="879BAA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4pPr>
    <a:lvl5pPr marL="504000" indent="-126000" algn="l" rtl="0" eaLnBrk="0" fontAlgn="base" hangingPunct="0">
      <a:spcBef>
        <a:spcPts val="0"/>
      </a:spcBef>
      <a:spcAft>
        <a:spcPts val="0"/>
      </a:spcAft>
      <a:buClr>
        <a:srgbClr val="879BAA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5pPr>
    <a:lvl6pPr marL="504000" indent="-126000" algn="l" defTabSz="457200" rtl="0" eaLnBrk="1" latinLnBrk="0" hangingPunct="1">
      <a:spcBef>
        <a:spcPts val="0"/>
      </a:spcBef>
      <a:spcAft>
        <a:spcPts val="0"/>
      </a:spcAft>
      <a:buClr>
        <a:srgbClr val="BECDD7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504000" indent="-126000" algn="l" defTabSz="457200" rtl="0" eaLnBrk="1" latinLnBrk="0" hangingPunct="1">
      <a:spcBef>
        <a:spcPts val="0"/>
      </a:spcBef>
      <a:spcAft>
        <a:spcPts val="0"/>
      </a:spcAft>
      <a:buClr>
        <a:srgbClr val="BECDD7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504000" indent="-126000" algn="l" defTabSz="457200" rtl="0" eaLnBrk="1" latinLnBrk="0" hangingPunct="1">
      <a:spcBef>
        <a:spcPts val="0"/>
      </a:spcBef>
      <a:spcAft>
        <a:spcPts val="0"/>
      </a:spcAft>
      <a:buClr>
        <a:srgbClr val="BECDD7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504000" indent="-126000" algn="l" defTabSz="457200" rtl="0" eaLnBrk="1" latinLnBrk="0" hangingPunct="1">
      <a:spcBef>
        <a:spcPts val="0"/>
      </a:spcBef>
      <a:spcAft>
        <a:spcPts val="0"/>
      </a:spcAft>
      <a:buClr>
        <a:srgbClr val="BECDD7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2413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68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2413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10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07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2413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11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07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739775"/>
            <a:ext cx="6337300" cy="3563938"/>
          </a:xfrm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7933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2413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2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07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2413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3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07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2413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4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07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2413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5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07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2413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6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07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2413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7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07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2413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8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07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2413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9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0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.jpeg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customXml" Target="../../customXml/item11.xml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customXml" Target="../../customXml/item2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customXml" Target="../../customXml/item13.xml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customXml" Target="../../customXml/item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customXml" Target="../../customXml/item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customXml" Target="../../customXml/item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customXml" Target="../../customXml/item12.xml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customXml" Target="../../customXml/item1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customXml" Target="../../customXml/item1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customXml" Target="../../customXml/item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8.xml"/><Relationship Id="rId1" Type="http://schemas.openxmlformats.org/officeDocument/2006/relationships/customXml" Target="../../customXml/item14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customXml" Target="../../customXml/item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customXml" Target="../../customXml/item19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1.jpeg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customXml" Target="../../customXml/item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rafik 5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851" r="599" b="3287"/>
          <a:stretch/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pic>
        <p:nvPicPr>
          <p:cNvPr id="59" name="Picture 2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462181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noProof="0" dirty="0">
              <a:solidFill>
                <a:srgbClr val="990000"/>
              </a:solidFill>
            </a:endParaRPr>
          </a:p>
        </p:txBody>
      </p:sp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en-US" noProof="0" dirty="0" smtClean="0"/>
              <a:t>Please insert URL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2" y="5907600"/>
            <a:ext cx="3311525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en-US" noProof="0" dirty="0" smtClean="0"/>
              <a:t>Please insert confidentiality note</a:t>
            </a:r>
          </a:p>
        </p:txBody>
      </p:sp>
      <p:grpSp>
        <p:nvGrpSpPr>
          <p:cNvPr id="83" name="Gruppieren 82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84" name="Gerade Verbindung 83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94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686181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204000" cy="4752000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44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0"/>
            <a:ext cx="12198350" cy="1439999"/>
          </a:xfrm>
          <a:prstGeom prst="rect">
            <a:avLst/>
          </a:prstGeom>
          <a:solidFill>
            <a:srgbClr val="FFFFFF"/>
          </a:solidFill>
          <a:ln w="127">
            <a:solidFill>
              <a:srgbClr val="FFFFFF"/>
            </a:solidFill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noProof="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-2784"/>
            <a:ext cx="12196800" cy="6858000"/>
          </a:xfrm>
          <a:noFill/>
        </p:spPr>
        <p:txBody>
          <a:bodyPr tIns="1800000"/>
          <a:lstStyle>
            <a:lvl1pPr algn="ctr">
              <a:defRPr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7" name="Gerade Verbindung 6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Gerade Verbindung 7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Gerade Verbindung 8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Gerade Verbindung 9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Gerade Verbindung 11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18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 Verbindung 19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Gerade Verbindung 23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24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25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 Verbindung 26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 Verbindung 27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3159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area Dynamic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0" y="0"/>
            <a:ext cx="12198350" cy="6861907"/>
            <a:chOff x="0" y="0"/>
            <a:chExt cx="12198350" cy="6861907"/>
          </a:xfrm>
        </p:grpSpPr>
        <p:sp>
          <p:nvSpPr>
            <p:cNvPr id="4" name="Rechteck 3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noProof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" name="Rechteck 5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gradFill>
              <a:gsLst>
                <a:gs pos="83000">
                  <a:srgbClr val="0099B0">
                    <a:alpha val="85000"/>
                  </a:srgbClr>
                </a:gs>
                <a:gs pos="50000">
                  <a:srgbClr val="009999">
                    <a:alpha val="85000"/>
                  </a:srgbClr>
                </a:gs>
                <a:gs pos="0">
                  <a:srgbClr val="50BEBE">
                    <a:alpha val="85000"/>
                  </a:srgbClr>
                </a:gs>
                <a:gs pos="100000">
                  <a:srgbClr val="0099CB">
                    <a:alpha val="85000"/>
                  </a:srgbClr>
                </a:gs>
              </a:gsLst>
              <a:lin ang="0" scaled="0"/>
            </a:gra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noProof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9" name="Gerade Verbindung 8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Gerade Verbindung 9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Gerade Verbindung 11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18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 Verbindung 19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Gerade Verbindung 23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24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25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 Verbindung 26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 Verbindung 27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Gerade Verbindung 28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 Verbindung 29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53766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area Blu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0" y="0"/>
            <a:ext cx="12198350" cy="6861907"/>
          </a:xfrm>
          <a:prstGeom prst="rect">
            <a:avLst/>
          </a:prstGeom>
          <a:solidFill>
            <a:srgbClr val="50BED7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noProof="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5" name="Gerade Verbindung 4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Gerade Verbindung 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Gerade Verbindung 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Gerade Verbindung 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Gerade Verbindung 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Gerade Verbindung 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Gerade Verbindung 11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1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 Verbindung 1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Gerade Verbindung 23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24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25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79931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3038"/>
            <a:ext cx="8208962" cy="4748962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3038"/>
            <a:ext cx="6768000" cy="4748962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627063" y="1443038"/>
            <a:ext cx="5472112" cy="47489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243638" y="1443038"/>
            <a:ext cx="5472112" cy="47489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607085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 hasCustomPrompt="1"/>
            <p:custDataLst>
              <p:tags r:id="rId1"/>
            </p:custDataLst>
          </p:nvPr>
        </p:nvSpPr>
        <p:spPr>
          <a:xfrm>
            <a:off x="627063" y="1443038"/>
            <a:ext cx="5472112" cy="47489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440000"/>
            <a:ext cx="5472000" cy="2304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88000"/>
            <a:ext cx="5472000" cy="2304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765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 hasCustomPrompt="1"/>
            <p:custDataLst>
              <p:tags r:id="rId1"/>
            </p:custDataLst>
          </p:nvPr>
        </p:nvSpPr>
        <p:spPr>
          <a:xfrm>
            <a:off x="627063" y="1440000"/>
            <a:ext cx="5904000" cy="4752000"/>
          </a:xfr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252000" rIns="576000" bIns="252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746000"/>
            <a:ext cx="5472000" cy="1998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88000"/>
            <a:ext cx="5472000" cy="1998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3715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3038"/>
            <a:ext cx="8208962" cy="230096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88000"/>
            <a:ext cx="8208962" cy="2304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lor fi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462181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noProof="0" dirty="0">
              <a:solidFill>
                <a:srgbClr val="990000"/>
              </a:solidFill>
            </a:endParaRPr>
          </a:p>
        </p:txBody>
      </p:sp>
      <p:sp>
        <p:nvSpPr>
          <p:cNvPr id="8" name="Textplatzhalter 5734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en-US" noProof="0" dirty="0" smtClean="0"/>
              <a:t>Please insert URL</a:t>
            </a:r>
          </a:p>
        </p:txBody>
      </p:sp>
      <p:sp>
        <p:nvSpPr>
          <p:cNvPr id="11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2" y="5907600"/>
            <a:ext cx="3311525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en-US" noProof="0" dirty="0" smtClean="0"/>
              <a:t>Please insert confidentiality note</a:t>
            </a:r>
          </a:p>
        </p:txBody>
      </p:sp>
      <p:grpSp>
        <p:nvGrpSpPr>
          <p:cNvPr id="82" name="Gruppieren 81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83" name="Gerade Verbindung 8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94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64173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3038"/>
            <a:ext cx="3600450" cy="4748962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370388" y="1443038"/>
            <a:ext cx="3600000" cy="4748962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8115750" y="1443038"/>
            <a:ext cx="3600000" cy="4748962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sz="quarter" idx="1" hasCustomPrompt="1"/>
            <p:custDataLst>
              <p:tags r:id="rId2"/>
            </p:custDataLst>
          </p:nvPr>
        </p:nvSpPr>
        <p:spPr>
          <a:xfrm>
            <a:off x="627063" y="1443038"/>
            <a:ext cx="5472112" cy="23009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 hasCustomPrompt="1"/>
            <p:custDataLst>
              <p:tags r:id="rId3"/>
            </p:custDataLst>
          </p:nvPr>
        </p:nvSpPr>
        <p:spPr>
          <a:xfrm>
            <a:off x="6243638" y="1443038"/>
            <a:ext cx="5472112" cy="23009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 hasCustomPrompt="1"/>
            <p:custDataLst>
              <p:tags r:id="rId4"/>
            </p:custDataLst>
          </p:nvPr>
        </p:nvSpPr>
        <p:spPr>
          <a:xfrm>
            <a:off x="627063" y="38880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 hasCustomPrompt="1"/>
            <p:custDataLst>
              <p:tags r:id="rId5"/>
            </p:custDataLst>
          </p:nvPr>
        </p:nvSpPr>
        <p:spPr>
          <a:xfrm>
            <a:off x="6243638" y="38880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557672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noProof="0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 userDrawn="1">
  <p:cSld name="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3038"/>
            <a:ext cx="8208962" cy="4748962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noProof="0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3038"/>
            <a:ext cx="6768000" cy="4748962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noProof="0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3038"/>
            <a:ext cx="4032000" cy="4748962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5" y="1443038"/>
            <a:ext cx="4032000" cy="4748962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noProof="0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 userDrawn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3038"/>
            <a:ext cx="2592000" cy="4748962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362400" y="1443038"/>
            <a:ext cx="2736775" cy="4748962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3638" y="1443038"/>
            <a:ext cx="2592387" cy="4748962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noProof="0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3038"/>
            <a:ext cx="8208962" cy="2300962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88000"/>
            <a:ext cx="8208962" cy="2304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noProof="0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3038"/>
            <a:ext cx="4032000" cy="2300962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4" y="1443038"/>
            <a:ext cx="4032000" cy="2300962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7063" y="3888000"/>
            <a:ext cx="4032000" cy="2304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804025" y="3888000"/>
            <a:ext cx="4032000" cy="2304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" name="cdtTextplatzhalter 13 Id10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noProof="0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 bwMode="auto">
          <a:xfrm>
            <a:off x="4658996" y="1440000"/>
            <a:ext cx="7539354" cy="4752000"/>
          </a:xfrm>
          <a:solidFill>
            <a:srgbClr val="D7D7CD"/>
          </a:solidFill>
        </p:spPr>
        <p:txBody>
          <a:bodyPr lIns="288000" tIns="252000" rIns="576000" bIns="252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noProof="0" dirty="0" smtClean="0"/>
              <a:t>Click to edit the toc / contact</a:t>
            </a:r>
          </a:p>
          <a:p>
            <a:pPr lvl="1"/>
            <a:r>
              <a:rPr lang="en-US" noProof="0" dirty="0" smtClean="0"/>
              <a:t>chapter</a:t>
            </a:r>
          </a:p>
          <a:p>
            <a:pPr lvl="2"/>
            <a:r>
              <a:rPr lang="en-US" noProof="0" dirty="0" smtClean="0"/>
              <a:t>active chapter</a:t>
            </a:r>
          </a:p>
          <a:p>
            <a:pPr lvl="3"/>
            <a:r>
              <a:rPr lang="en-US" noProof="0" dirty="0" smtClean="0"/>
              <a:t>subchapter</a:t>
            </a:r>
          </a:p>
          <a:p>
            <a:pPr lvl="4"/>
            <a:r>
              <a:rPr lang="en-US" noProof="0" dirty="0" smtClean="0"/>
              <a:t>active subchapter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40000"/>
            <a:ext cx="4514400" cy="4752000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033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rafik 5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851" r="599" b="3287"/>
          <a:stretch/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pic>
        <p:nvPicPr>
          <p:cNvPr id="57" name="Picture 2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891286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noProof="0" dirty="0">
              <a:solidFill>
                <a:srgbClr val="990000"/>
              </a:solidFill>
            </a:endParaRPr>
          </a:p>
        </p:txBody>
      </p:sp>
      <p:grpSp>
        <p:nvGrpSpPr>
          <p:cNvPr id="82" name="Gruppieren 81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83" name="Gerade Verbindung 8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94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05375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color fi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891600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noProof="0" dirty="0">
              <a:solidFill>
                <a:srgbClr val="990000"/>
              </a:solidFill>
            </a:endParaRPr>
          </a:p>
        </p:txBody>
      </p:sp>
      <p:grpSp>
        <p:nvGrpSpPr>
          <p:cNvPr id="80" name="Gruppieren 79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81" name="Gerade Verbindung 80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94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5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080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Dynamic Petrol">
    <p:bg>
      <p:bgPr>
        <a:gradFill>
          <a:gsLst>
            <a:gs pos="83000">
              <a:srgbClr val="0099B0">
                <a:alpha val="85000"/>
              </a:srgbClr>
            </a:gs>
            <a:gs pos="50000">
              <a:srgbClr val="009999">
                <a:alpha val="85000"/>
              </a:srgbClr>
            </a:gs>
            <a:gs pos="0">
              <a:srgbClr val="50BEBE">
                <a:alpha val="85000"/>
              </a:srgbClr>
            </a:gs>
            <a:gs pos="100000">
              <a:srgbClr val="0099CB">
                <a:alpha val="85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noProof="0" dirty="0">
              <a:solidFill>
                <a:srgbClr val="990000"/>
              </a:solidFill>
            </a:endParaRPr>
          </a:p>
        </p:txBody>
      </p:sp>
      <p:sp>
        <p:nvSpPr>
          <p:cNvPr id="30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auto">
          <a:xfrm>
            <a:off x="627063" y="3891600"/>
            <a:ext cx="6480000" cy="2340314"/>
          </a:xfrm>
          <a:noFill/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grpSp>
        <p:nvGrpSpPr>
          <p:cNvPr id="81" name="Gruppieren 8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82" name="Gerade Verbindung 8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94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833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Blue light">
    <p:bg>
      <p:bgPr>
        <a:solidFill>
          <a:srgbClr val="50B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noProof="0" dirty="0">
              <a:solidFill>
                <a:srgbClr val="990000"/>
              </a:solidFill>
            </a:endParaRPr>
          </a:p>
        </p:txBody>
      </p:sp>
      <p:sp>
        <p:nvSpPr>
          <p:cNvPr id="34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auto">
          <a:xfrm>
            <a:off x="627063" y="3891600"/>
            <a:ext cx="6480000" cy="2340314"/>
          </a:xfrm>
          <a:noFill/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grpSp>
        <p:nvGrpSpPr>
          <p:cNvPr id="81" name="Gruppieren 8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82" name="Gerade Verbindung 8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94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5548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 bwMode="auto">
          <a:xfrm>
            <a:off x="4658996" y="1439999"/>
            <a:ext cx="7539354" cy="4752000"/>
          </a:xfrm>
          <a:solidFill>
            <a:srgbClr val="D7D7CD"/>
          </a:solidFill>
        </p:spPr>
        <p:txBody>
          <a:bodyPr lIns="288000" tIns="252000" rIns="576000" bIns="252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noProof="0" dirty="0" smtClean="0"/>
              <a:t>Click to edit the toc / contact</a:t>
            </a:r>
          </a:p>
          <a:p>
            <a:pPr lvl="1"/>
            <a:r>
              <a:rPr lang="en-US" noProof="0" dirty="0" smtClean="0"/>
              <a:t>chapter</a:t>
            </a:r>
          </a:p>
          <a:p>
            <a:pPr lvl="2"/>
            <a:r>
              <a:rPr lang="en-US" noProof="0" dirty="0" smtClean="0"/>
              <a:t>active chapter</a:t>
            </a:r>
          </a:p>
          <a:p>
            <a:pPr lvl="3"/>
            <a:r>
              <a:rPr lang="en-US" noProof="0" dirty="0" smtClean="0"/>
              <a:t>subchapter</a:t>
            </a:r>
          </a:p>
          <a:p>
            <a:pPr lvl="4"/>
            <a:r>
              <a:rPr lang="en-US" noProof="0" dirty="0" smtClean="0"/>
              <a:t>active subchapter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39999"/>
            <a:ext cx="4514400" cy="4752000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21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27063" y="1443038"/>
            <a:ext cx="3887914" cy="4748962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 bwMode="auto">
          <a:xfrm>
            <a:off x="4658995" y="1440000"/>
            <a:ext cx="7539355" cy="4752000"/>
          </a:xfrm>
          <a:solidFill>
            <a:srgbClr val="D7D7CD"/>
          </a:solidFill>
        </p:spPr>
        <p:txBody>
          <a:bodyPr lIns="288000" tIns="252000" rIns="576000" bIns="252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noProof="0" dirty="0" smtClean="0"/>
              <a:t>Click to edit the toc / contact</a:t>
            </a:r>
          </a:p>
          <a:p>
            <a:pPr lvl="1"/>
            <a:r>
              <a:rPr lang="en-US" noProof="0" dirty="0" smtClean="0"/>
              <a:t>chapter</a:t>
            </a:r>
          </a:p>
          <a:p>
            <a:pPr lvl="2"/>
            <a:r>
              <a:rPr lang="en-US" noProof="0" dirty="0" smtClean="0"/>
              <a:t>active chapter</a:t>
            </a:r>
          </a:p>
          <a:p>
            <a:pPr lvl="3"/>
            <a:r>
              <a:rPr lang="en-US" noProof="0" dirty="0" smtClean="0"/>
              <a:t>subchapter</a:t>
            </a:r>
          </a:p>
          <a:p>
            <a:pPr lvl="4"/>
            <a:r>
              <a:rPr lang="en-US" noProof="0" dirty="0" smtClean="0"/>
              <a:t>active subchapter</a:t>
            </a:r>
            <a:endParaRPr lang="en-US" noProof="0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36603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10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5.xml"/><Relationship Id="rId42" Type="http://schemas.openxmlformats.org/officeDocument/2006/relationships/tags" Target="../tags/tag13.xml"/><Relationship Id="rId47" Type="http://schemas.openxmlformats.org/officeDocument/2006/relationships/tags" Target="../tags/tag18.xml"/><Relationship Id="rId50" Type="http://schemas.openxmlformats.org/officeDocument/2006/relationships/tags" Target="../tags/tag21.xml"/><Relationship Id="rId55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4.xml"/><Relationship Id="rId38" Type="http://schemas.openxmlformats.org/officeDocument/2006/relationships/tags" Target="../tags/tag9.xml"/><Relationship Id="rId46" Type="http://schemas.openxmlformats.org/officeDocument/2006/relationships/tags" Target="../tags/tag17.xml"/><Relationship Id="rId59" Type="http://schemas.openxmlformats.org/officeDocument/2006/relationships/tags" Target="../tags/tag30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12.xml"/><Relationship Id="rId54" Type="http://schemas.openxmlformats.org/officeDocument/2006/relationships/tags" Target="../tags/tag2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37" Type="http://schemas.openxmlformats.org/officeDocument/2006/relationships/tags" Target="../tags/tag8.xml"/><Relationship Id="rId40" Type="http://schemas.openxmlformats.org/officeDocument/2006/relationships/tags" Target="../tags/tag11.xml"/><Relationship Id="rId45" Type="http://schemas.openxmlformats.org/officeDocument/2006/relationships/tags" Target="../tags/tag16.xml"/><Relationship Id="rId53" Type="http://schemas.openxmlformats.org/officeDocument/2006/relationships/tags" Target="../tags/tag24.xml"/><Relationship Id="rId58" Type="http://schemas.openxmlformats.org/officeDocument/2006/relationships/tags" Target="../tags/tag2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7.xml"/><Relationship Id="rId49" Type="http://schemas.openxmlformats.org/officeDocument/2006/relationships/tags" Target="../tags/tag20.xml"/><Relationship Id="rId57" Type="http://schemas.openxmlformats.org/officeDocument/2006/relationships/tags" Target="../tags/tag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4" Type="http://schemas.openxmlformats.org/officeDocument/2006/relationships/tags" Target="../tags/tag15.xml"/><Relationship Id="rId52" Type="http://schemas.openxmlformats.org/officeDocument/2006/relationships/tags" Target="../tags/tag23.xml"/><Relationship Id="rId6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tags" Target="../tags/tag6.xml"/><Relationship Id="rId43" Type="http://schemas.openxmlformats.org/officeDocument/2006/relationships/tags" Target="../tags/tag14.xml"/><Relationship Id="rId48" Type="http://schemas.openxmlformats.org/officeDocument/2006/relationships/tags" Target="../tags/tag19.xml"/><Relationship Id="rId56" Type="http://schemas.openxmlformats.org/officeDocument/2006/relationships/tags" Target="../tags/tag27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2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/>
          <p:cNvPicPr>
            <a:picLocks noChangeAspect="1" noChangeArrowheads="1"/>
          </p:cNvPicPr>
          <p:nvPr userDrawn="1"/>
        </p:nvPicPr>
        <p:blipFill>
          <a:blip r:embed="rId60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31"/>
            </p:custDataLst>
          </p:nvPr>
        </p:nvSpPr>
        <p:spPr bwMode="auto">
          <a:xfrm>
            <a:off x="0" y="-1"/>
            <a:ext cx="1219835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3384000" bIns="23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32"/>
            </p:custDataLst>
          </p:nvPr>
        </p:nvSpPr>
        <p:spPr bwMode="auto">
          <a:xfrm>
            <a:off x="627063" y="1443037"/>
            <a:ext cx="8208962" cy="475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cxnSp>
        <p:nvCxnSpPr>
          <p:cNvPr id="3072" name="cdtMasterTags_CL1 Id3072"/>
          <p:cNvCxnSpPr/>
          <p:nvPr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>
            <p:custDataLst>
              <p:tags r:id="rId4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>
            <p:custDataLst>
              <p:tags r:id="rId5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>
            <p:custDataLst>
              <p:tags r:id="rId5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>
            <p:custDataLst>
              <p:tags r:id="rId5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>
            <p:custDataLst>
              <p:tags r:id="rId5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>
            <p:custDataLst>
              <p:tags r:id="rId5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>
            <p:custDataLst>
              <p:tags r:id="rId5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cdtText Box 133 Id16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0" y="6200774"/>
            <a:ext cx="1219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ru-RU" sz="1000" b="1" noProof="0" dirty="0" smtClean="0">
                <a:solidFill>
                  <a:srgbClr val="879BAA"/>
                </a:solidFill>
              </a:rPr>
              <a:t>Без</a:t>
            </a:r>
            <a:r>
              <a:rPr lang="ru-RU" sz="1000" b="1" baseline="0" noProof="0" dirty="0" smtClean="0">
                <a:solidFill>
                  <a:srgbClr val="879BAA"/>
                </a:solidFill>
              </a:rPr>
              <a:t> ограничений </a:t>
            </a:r>
            <a:r>
              <a:rPr lang="en-US" sz="1000" b="1" noProof="0" dirty="0" smtClean="0">
                <a:solidFill>
                  <a:srgbClr val="879BAA"/>
                </a:solidFill>
              </a:rPr>
              <a:t>© </a:t>
            </a:r>
            <a:r>
              <a:rPr lang="en-US" sz="1000" b="1" noProof="0" dirty="0" smtClean="0">
                <a:solidFill>
                  <a:srgbClr val="879BAA"/>
                </a:solidFill>
              </a:rPr>
              <a:t>Siemens AG </a:t>
            </a:r>
            <a:r>
              <a:rPr lang="en-US" sz="1000" b="1" noProof="0" dirty="0" smtClean="0">
                <a:solidFill>
                  <a:srgbClr val="879BAA"/>
                </a:solidFill>
              </a:rPr>
              <a:t>20</a:t>
            </a:r>
            <a:r>
              <a:rPr lang="ru-RU" sz="1000" b="1" noProof="0" dirty="0" smtClean="0">
                <a:solidFill>
                  <a:srgbClr val="879BAA"/>
                </a:solidFill>
              </a:rPr>
              <a:t>18</a:t>
            </a:r>
            <a:endParaRPr lang="en-US" sz="1000" b="1" noProof="0" dirty="0">
              <a:solidFill>
                <a:srgbClr val="879BAA"/>
              </a:solidFill>
            </a:endParaRPr>
          </a:p>
        </p:txBody>
      </p:sp>
      <p:sp>
        <p:nvSpPr>
          <p:cNvPr id="64" name="cdtTextBox 12 Id17"/>
          <p:cNvSpPr txBox="1"/>
          <p:nvPr>
            <p:custDataLst>
              <p:tags r:id="rId57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000" noProof="0" dirty="0" smtClean="0">
                <a:solidFill>
                  <a:srgbClr val="000000"/>
                </a:solidFill>
              </a:rPr>
              <a:t>26.02.2018</a:t>
            </a:r>
            <a:endParaRPr lang="en-US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65" name="cdtTextBox 11 Id18"/>
          <p:cNvSpPr txBox="1"/>
          <p:nvPr>
            <p:custDataLst>
              <p:tags r:id="rId58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 smtClean="0">
                <a:solidFill>
                  <a:srgbClr val="000000"/>
                </a:solidFill>
              </a:rPr>
              <a:t>Page </a:t>
            </a:r>
            <a:fld id="{91E7552C-A157-4A4F-8E99-698C0325FC94}" type="slidenum">
              <a:rPr lang="en-US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en-US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66" name="cdtTextBox 13 Id19"/>
          <p:cNvSpPr txBox="1"/>
          <p:nvPr>
            <p:custDataLst>
              <p:tags r:id="rId59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 smtClean="0">
                <a:solidFill>
                  <a:srgbClr val="000000"/>
                </a:solidFill>
              </a:rPr>
              <a:t>Alexander</a:t>
            </a:r>
            <a:r>
              <a:rPr lang="en-US" sz="1000" baseline="0" noProof="0" dirty="0" smtClean="0">
                <a:solidFill>
                  <a:srgbClr val="000000"/>
                </a:solidFill>
              </a:rPr>
              <a:t> Nuzhdin </a:t>
            </a:r>
            <a:r>
              <a:rPr lang="en-US" sz="1000" noProof="0" dirty="0" smtClean="0">
                <a:solidFill>
                  <a:srgbClr val="000000"/>
                </a:solidFill>
              </a:rPr>
              <a:t>/ RC-RU</a:t>
            </a:r>
            <a:r>
              <a:rPr lang="en-US" sz="1000" baseline="0" noProof="0" dirty="0" smtClean="0">
                <a:solidFill>
                  <a:srgbClr val="000000"/>
                </a:solidFill>
              </a:rPr>
              <a:t> DF MC GMC</a:t>
            </a:r>
            <a:endParaRPr lang="en-US" sz="1000" noProof="0" dirty="0" smtClean="0">
              <a:solidFill>
                <a:srgbClr val="000000"/>
              </a:solidFill>
            </a:endParaRPr>
          </a:p>
        </p:txBody>
      </p:sp>
      <p:grpSp>
        <p:nvGrpSpPr>
          <p:cNvPr id="67" name="Gruppieren 66"/>
          <p:cNvGrpSpPr/>
          <p:nvPr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68" name="Gerade Verbindung 67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78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1" name="Textplatzhalter 13"/>
          <p:cNvSpPr txBox="1">
            <a:spLocks/>
          </p:cNvSpPr>
          <p:nvPr userDrawn="1"/>
        </p:nvSpPr>
        <p:spPr bwMode="auto">
          <a:xfrm>
            <a:off x="9483551" y="6273649"/>
            <a:ext cx="2714798" cy="28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90000" rIns="0" bIns="4680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  <a:buClr>
                <a:schemeClr val="accent1"/>
              </a:buClr>
            </a:pPr>
            <a:r>
              <a:rPr lang="ru-RU" sz="1000" b="1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</a:t>
            </a:r>
            <a:r>
              <a:rPr lang="ru-RU" sz="1050" i="1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*Изобретательность для жизни</a:t>
            </a:r>
            <a:endParaRPr kumimoji="0" lang="ru-RU" sz="105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8" r:id="rId3"/>
    <p:sldLayoutId id="2147483709" r:id="rId4"/>
    <p:sldLayoutId id="2147483710" r:id="rId5"/>
    <p:sldLayoutId id="2147483711" r:id="rId6"/>
    <p:sldLayoutId id="2147483703" r:id="rId7"/>
    <p:sldLayoutId id="2147483679" r:id="rId8"/>
    <p:sldLayoutId id="2147483695" r:id="rId9"/>
    <p:sldLayoutId id="2147483705" r:id="rId10"/>
    <p:sldLayoutId id="2147483706" r:id="rId11"/>
    <p:sldLayoutId id="2147483713" r:id="rId12"/>
    <p:sldLayoutId id="2147483712" r:id="rId13"/>
    <p:sldLayoutId id="2147483670" r:id="rId14"/>
    <p:sldLayoutId id="2147483692" r:id="rId15"/>
    <p:sldLayoutId id="2147483696" r:id="rId16"/>
    <p:sldLayoutId id="2147483707" r:id="rId17"/>
    <p:sldLayoutId id="2147483715" r:id="rId18"/>
    <p:sldLayoutId id="2147483683" r:id="rId19"/>
    <p:sldLayoutId id="2147483681" r:id="rId20"/>
    <p:sldLayoutId id="2147483697" r:id="rId21"/>
    <p:sldLayoutId id="2147483691" r:id="rId22"/>
    <p:sldLayoutId id="2147483693" r:id="rId23"/>
    <p:sldLayoutId id="2147483684" r:id="rId24"/>
    <p:sldLayoutId id="2147483685" r:id="rId25"/>
    <p:sldLayoutId id="2147483694" r:id="rId26"/>
    <p:sldLayoutId id="2147483686" r:id="rId27"/>
    <p:sldLayoutId id="2147483688" r:id="rId28"/>
    <p:sldLayoutId id="2147483704" r:id="rId29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646E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800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800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800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indent="-1800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6pPr>
      <a:lvl7pPr marL="72000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7pPr>
      <a:lvl8pPr marL="72000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8pPr>
      <a:lvl9pPr marL="72000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emens.com/sinamics-v2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www.siemens.com/sinamics-g120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emens.com/sinamics-v2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support.industry.siemens.com/cs/ww/en/view/109751313/ru?dl=ru" TargetMode="External"/><Relationship Id="rId4" Type="http://schemas.openxmlformats.org/officeDocument/2006/relationships/hyperlink" Target="http://www.siemens.com/sinamics-g120p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97.xml"/><Relationship Id="rId7" Type="http://schemas.openxmlformats.org/officeDocument/2006/relationships/slideLayout" Target="../slideLayouts/slideLayout29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10" Type="http://schemas.openxmlformats.org/officeDocument/2006/relationships/image" Target="../media/image22.jpg"/><Relationship Id="rId4" Type="http://schemas.openxmlformats.org/officeDocument/2006/relationships/tags" Target="../tags/tag98.xml"/><Relationship Id="rId9" Type="http://schemas.openxmlformats.org/officeDocument/2006/relationships/hyperlink" Target="mailto:alexander.nuzhdin@siemen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emens.com/sinamics-v2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hyperlink" Target="http://www.siemens.com/sinamic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hyperlink" Target="http://www.siemens.com/sinamics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www.siemens.com/sinamics-v2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hyperlink" Target="http://www.siemens.com/sinamics-v20" TargetMode="External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hyperlink" Target="http://www.google.ru/url?sa=i&amp;rct=j&amp;q=&amp;esrc=s&amp;source=images&amp;cd=&amp;cad=rja&amp;uact=8&amp;ved=0ahUKEwivgPPduJDSAhXMA5oKHXPeCewQjRwIBw&amp;url=http://www.reggiani.net/wall-and-ceiling-mounted-luminaires/family/cyl-light-ip&amp;bvm=bv.146786187,d.bGs&amp;psig=AFQjCNE0kOk2CyfC4SS9G2S5z7UiXG1rEg&amp;ust=1487191095611388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hyperlink" Target="http://www.siemens.com/sinamics-g120p" TargetMode="Externa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emens.com/sinamics-v2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hyperlink" Target="http://www.siemens.com/sinamics-g120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emens.com/sinamics-v2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hyperlink" Target="http://www.siemens.com/sinamics-g120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emens.com/sinamics-v2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hyperlink" Target="http://www.siemens.com/sinamics-g120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emens.com/sinamics-v2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hyperlink" Target="http://www.siemens.com/sinamics-g120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27063" y="2615796"/>
            <a:ext cx="6480000" cy="3186699"/>
          </a:xfrm>
        </p:spPr>
        <p:txBody>
          <a:bodyPr/>
          <a:lstStyle/>
          <a:p>
            <a:r>
              <a:rPr lang="en-US" dirty="0"/>
              <a:t>SINAMICS G120P_quick selection guid_2018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sz="1100" b="0" noProof="0" dirty="0" smtClean="0"/>
              <a:t/>
            </a:r>
            <a:br>
              <a:rPr lang="en-US" sz="1100" b="0" noProof="0" dirty="0" smtClean="0"/>
            </a:br>
            <a:r>
              <a:rPr lang="ru-RU" sz="2200" b="0" dirty="0" smtClean="0"/>
              <a:t>Таблица выбора компонентов</a:t>
            </a:r>
            <a:r>
              <a:rPr lang="en-US" sz="2200" b="0" dirty="0" smtClean="0"/>
              <a:t/>
            </a:r>
            <a:br>
              <a:rPr lang="en-US" sz="2200" b="0" dirty="0" smtClean="0"/>
            </a:br>
            <a:r>
              <a:rPr lang="en-US" sz="2200" b="0" dirty="0" smtClean="0"/>
              <a:t>SINAMICS G120P (</a:t>
            </a:r>
            <a:r>
              <a:rPr lang="ru-RU" sz="2200" b="0" dirty="0" smtClean="0"/>
              <a:t>инструкция</a:t>
            </a:r>
            <a:r>
              <a:rPr lang="en-US" sz="2200" b="0" dirty="0" smtClean="0"/>
              <a:t>)</a:t>
            </a:r>
            <a:endParaRPr lang="en-US" sz="2200" b="0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 smtClean="0"/>
              <a:t>siemens.com/sinamics-g120p</a:t>
            </a:r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Без ограничений</a:t>
            </a:r>
            <a:r>
              <a:rPr lang="en-US" dirty="0"/>
              <a:t> © Siemens AG 2018</a:t>
            </a:r>
            <a:endParaRPr lang="en-US" dirty="0"/>
          </a:p>
        </p:txBody>
      </p:sp>
      <p:sp>
        <p:nvSpPr>
          <p:cNvPr id="6" name="Ellipse 5"/>
          <p:cNvSpPr/>
          <p:nvPr/>
        </p:nvSpPr>
        <p:spPr bwMode="auto">
          <a:xfrm rot="-600000">
            <a:off x="8741398" y="3331395"/>
            <a:ext cx="2448000" cy="2448000"/>
          </a:xfrm>
          <a:prstGeom prst="ellipse">
            <a:avLst/>
          </a:prstGeom>
          <a:solidFill>
            <a:srgbClr val="F000FF"/>
          </a:solidFill>
          <a:ln w="57150">
            <a:noFill/>
            <a:prstDash val="dash"/>
          </a:ln>
          <a:effectLst/>
          <a:extLst/>
        </p:spPr>
        <p:txBody>
          <a:bodyPr wrap="square" lIns="0" tIns="0" rIns="0" bIns="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SINAMICS G120P – </a:t>
            </a:r>
            <a:r>
              <a:rPr lang="ru-RU" sz="1400" b="1" dirty="0" smtClean="0">
                <a:solidFill>
                  <a:schemeClr val="bg1"/>
                </a:solidFill>
              </a:rPr>
              <a:t>специалист по работе с насосами. вентиляторами и компрессорами!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platzhalter 13"/>
          <p:cNvSpPr txBox="1">
            <a:spLocks/>
          </p:cNvSpPr>
          <p:nvPr/>
        </p:nvSpPr>
        <p:spPr bwMode="auto">
          <a:xfrm>
            <a:off x="9303531" y="6030000"/>
            <a:ext cx="2894819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90000" rIns="0" bIns="4680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  <a:buClr>
                <a:schemeClr val="accent1"/>
              </a:buClr>
            </a:pPr>
            <a:r>
              <a:rPr lang="ru-RU" sz="1000" b="1" kern="0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 </a:t>
            </a:r>
            <a:r>
              <a:rPr lang="ru-RU" sz="1000" i="1" kern="0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*</a:t>
            </a:r>
            <a:r>
              <a:rPr lang="ru-RU" sz="1050" i="1" kern="0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Изобретательность для жизни</a:t>
            </a:r>
            <a:endParaRPr kumimoji="0" lang="ru-RU" sz="105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0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</a:t>
            </a:r>
            <a:r>
              <a:rPr lang="ru-RU" dirty="0" smtClean="0"/>
              <a:t>выбора </a:t>
            </a:r>
            <a:r>
              <a:rPr lang="en-US" dirty="0" smtClean="0"/>
              <a:t>SINAMICS G120P</a:t>
            </a:r>
            <a:endParaRPr lang="ru-RU" dirty="0"/>
          </a:p>
        </p:txBody>
      </p:sp>
      <p:sp>
        <p:nvSpPr>
          <p:cNvPr id="5" name="Прямоугольник 16">
            <a:hlinkClick r:id="rId3"/>
          </p:cNvPr>
          <p:cNvSpPr/>
          <p:nvPr/>
        </p:nvSpPr>
        <p:spPr>
          <a:xfrm>
            <a:off x="6171183" y="5975280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hlinkClick r:id="rId4"/>
              </a:rPr>
              <a:t>www.siemens.com/sinamics-g120p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9" name="Прямоугольник 12"/>
          <p:cNvSpPr/>
          <p:nvPr/>
        </p:nvSpPr>
        <p:spPr>
          <a:xfrm>
            <a:off x="626415" y="1484730"/>
            <a:ext cx="11089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РЕШЕНИЕ:</a:t>
            </a:r>
            <a:endParaRPr lang="en-US" sz="1600" b="1" dirty="0">
              <a:solidFill>
                <a:srgbClr val="00B050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Получаем: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5" y="2276840"/>
            <a:ext cx="86487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12"/>
          <p:cNvSpPr/>
          <p:nvPr/>
        </p:nvSpPr>
        <p:spPr>
          <a:xfrm>
            <a:off x="626415" y="3945284"/>
            <a:ext cx="11089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А так же дополнительно:</a:t>
            </a:r>
            <a:endParaRPr lang="en-US" sz="1600" b="1" dirty="0">
              <a:solidFill>
                <a:srgbClr val="00B050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Получаем: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655" y="4927530"/>
            <a:ext cx="60102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7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 на документацию</a:t>
            </a:r>
            <a:endParaRPr lang="ru-RU" dirty="0"/>
          </a:p>
        </p:txBody>
      </p:sp>
      <p:sp>
        <p:nvSpPr>
          <p:cNvPr id="5" name="Прямоугольник 16">
            <a:hlinkClick r:id="rId3"/>
          </p:cNvPr>
          <p:cNvSpPr/>
          <p:nvPr/>
        </p:nvSpPr>
        <p:spPr>
          <a:xfrm>
            <a:off x="6171183" y="5975280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hlinkClick r:id="rId4"/>
              </a:rPr>
              <a:t>www.siemens.com/sinamics-g120p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9" name="Прямоугольник 12"/>
          <p:cNvSpPr/>
          <p:nvPr/>
        </p:nvSpPr>
        <p:spPr>
          <a:xfrm>
            <a:off x="626415" y="1484730"/>
            <a:ext cx="110893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Предлагаем Вашему вниманию Справочник по </a:t>
            </a:r>
            <a:r>
              <a:rPr lang="ru-RU" sz="1600" dirty="0" err="1">
                <a:solidFill>
                  <a:schemeClr val="tx1"/>
                </a:solidFill>
              </a:rPr>
              <a:t>параметрированию</a:t>
            </a:r>
            <a:r>
              <a:rPr lang="ru-RU" sz="1600" dirty="0">
                <a:solidFill>
                  <a:schemeClr val="tx1"/>
                </a:solidFill>
              </a:rPr>
              <a:t> модульных</a:t>
            </a:r>
          </a:p>
          <a:p>
            <a:r>
              <a:rPr lang="ru-RU" sz="1600" dirty="0">
                <a:solidFill>
                  <a:schemeClr val="tx1"/>
                </a:solidFill>
              </a:rPr>
              <a:t>преобразователей частоты серии SINAMICS G120/G120P (Управляющие модули</a:t>
            </a:r>
          </a:p>
          <a:p>
            <a:r>
              <a:rPr lang="ru-RU" sz="1600" dirty="0">
                <a:solidFill>
                  <a:schemeClr val="tx1"/>
                </a:solidFill>
              </a:rPr>
              <a:t>CU230P-2).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Действительно для:</a:t>
            </a:r>
          </a:p>
          <a:p>
            <a:r>
              <a:rPr lang="ru-RU" sz="1600" dirty="0">
                <a:solidFill>
                  <a:schemeClr val="tx1"/>
                </a:solidFill>
              </a:rPr>
              <a:t>CU230P-2 HVAC (V4.7 SP9);</a:t>
            </a:r>
          </a:p>
          <a:p>
            <a:r>
              <a:rPr lang="ru-RU" sz="1600" dirty="0">
                <a:solidFill>
                  <a:schemeClr val="tx1"/>
                </a:solidFill>
              </a:rPr>
              <a:t>CU230P-2 BT (V4.7 SP9);</a:t>
            </a:r>
          </a:p>
          <a:p>
            <a:r>
              <a:rPr lang="ru-RU" sz="1600" dirty="0">
                <a:solidFill>
                  <a:schemeClr val="tx1"/>
                </a:solidFill>
              </a:rPr>
              <a:t>CU230P-2 DP (V4.7 SP9);</a:t>
            </a:r>
          </a:p>
          <a:p>
            <a:r>
              <a:rPr lang="ru-RU" sz="1600" dirty="0">
                <a:solidFill>
                  <a:schemeClr val="tx1"/>
                </a:solidFill>
              </a:rPr>
              <a:t>CU230P-2 PN (V4.7 SP9);</a:t>
            </a:r>
          </a:p>
          <a:p>
            <a:r>
              <a:rPr lang="ru-RU" sz="1600" dirty="0">
                <a:solidFill>
                  <a:schemeClr val="tx1"/>
                </a:solidFill>
              </a:rPr>
              <a:t>CU230P-2 CAN (V4.7 SP9).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Документация </a:t>
            </a:r>
            <a:r>
              <a:rPr lang="ru-RU" sz="1600" dirty="0">
                <a:solidFill>
                  <a:schemeClr val="tx1"/>
                </a:solidFill>
              </a:rPr>
              <a:t>доступна по ссылке:</a:t>
            </a:r>
          </a:p>
          <a:p>
            <a:r>
              <a:rPr lang="ru-RU" sz="1600" b="1" dirty="0">
                <a:solidFill>
                  <a:srgbClr val="00B050"/>
                </a:solidFill>
                <a:hlinkClick r:id="rId5"/>
              </a:rPr>
              <a:t>https://</a:t>
            </a:r>
            <a:r>
              <a:rPr lang="ru-RU" sz="1600" b="1" dirty="0" smtClean="0">
                <a:solidFill>
                  <a:srgbClr val="00B050"/>
                </a:solidFill>
                <a:hlinkClick r:id="rId5"/>
              </a:rPr>
              <a:t>support.industry.siemens.com/cs/ww/en/view/109751313/ru?dl=ru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cdtRectangle 4 Id10957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en-US" noProof="0" dirty="0" smtClean="0"/>
          </a:p>
        </p:txBody>
      </p:sp>
      <p:sp>
        <p:nvSpPr>
          <p:cNvPr id="8" name="cdtText Placeholder 7 Id8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b="1" dirty="0"/>
              <a:t>Alexander Nuzhdin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MC GMC Sales Specialist</a:t>
            </a:r>
            <a:br>
              <a:rPr lang="en-US" dirty="0"/>
            </a:br>
            <a:r>
              <a:rPr lang="en-US" dirty="0"/>
              <a:t>RC-RU DF MC GMC</a:t>
            </a:r>
          </a:p>
          <a:p>
            <a:r>
              <a:rPr lang="en-US" dirty="0" err="1"/>
              <a:t>Bolshaya</a:t>
            </a:r>
            <a:r>
              <a:rPr lang="en-US" dirty="0"/>
              <a:t> </a:t>
            </a:r>
            <a:r>
              <a:rPr lang="en-US" dirty="0" err="1"/>
              <a:t>Tatarskaya</a:t>
            </a:r>
            <a:r>
              <a:rPr lang="en-US" dirty="0"/>
              <a:t>, 9</a:t>
            </a:r>
            <a:br>
              <a:rPr lang="en-US" dirty="0"/>
            </a:br>
            <a:r>
              <a:rPr lang="en-US" dirty="0"/>
              <a:t>115184 Moscow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Mobile: +7 916 686 08 42</a:t>
            </a:r>
          </a:p>
          <a:p>
            <a:r>
              <a:rPr lang="en-US" dirty="0"/>
              <a:t>E-mail:</a:t>
            </a:r>
            <a:br>
              <a:rPr lang="en-US" dirty="0"/>
            </a:br>
            <a:r>
              <a:rPr lang="en-US" dirty="0">
                <a:hlinkClick r:id="rId9"/>
              </a:rPr>
              <a:t>alexander.nuzhdin@siemens.com</a:t>
            </a:r>
            <a:endParaRPr lang="en-US" dirty="0"/>
          </a:p>
        </p:txBody>
      </p:sp>
      <p:sp>
        <p:nvSpPr>
          <p:cNvPr id="5" name="cdtTextBox 4 Id5"/>
          <p:cNvSpPr txBox="1"/>
          <p:nvPr>
            <p:custDataLst>
              <p:tags r:id="rId4"/>
            </p:custDataLst>
          </p:nvPr>
        </p:nvSpPr>
        <p:spPr>
          <a:xfrm>
            <a:off x="4654550" y="5595946"/>
            <a:ext cx="7543800" cy="569904"/>
          </a:xfrm>
          <a:prstGeom prst="rect">
            <a:avLst/>
          </a:prstGeom>
          <a:noFill/>
        </p:spPr>
        <p:txBody>
          <a:bodyPr wrap="square" lIns="252000" tIns="0" rIns="180000" bIns="144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siemens.com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cdtTextBox 2 Id3"/>
          <p:cNvSpPr txBox="1"/>
          <p:nvPr>
            <p:custDataLst>
              <p:tags r:id="rId5"/>
            </p:custDataLst>
          </p:nvPr>
        </p:nvSpPr>
        <p:spPr>
          <a:xfrm rot="16200000">
            <a:off x="12198350" y="6165850"/>
            <a:ext cx="1588" cy="211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600" dirty="0" smtClean="0">
              <a:solidFill>
                <a:srgbClr val="000000"/>
              </a:solidFill>
            </a:endParaRPr>
          </a:p>
        </p:txBody>
      </p:sp>
      <p:sp>
        <p:nvSpPr>
          <p:cNvPr id="13" name="cdtTextBox 2 Id13"/>
          <p:cNvSpPr txBox="1"/>
          <p:nvPr>
            <p:custDataLst>
              <p:tags r:id="rId6"/>
            </p:custDataLst>
          </p:nvPr>
        </p:nvSpPr>
        <p:spPr>
          <a:xfrm rot="16200000">
            <a:off x="12198350" y="6165850"/>
            <a:ext cx="1588" cy="158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600" dirty="0" smtClean="0">
              <a:solidFill>
                <a:srgbClr val="000000"/>
              </a:solidFill>
            </a:endParaRPr>
          </a:p>
        </p:txBody>
      </p:sp>
      <p:pic>
        <p:nvPicPr>
          <p:cNvPr id="9" name="Bildplatzhalter 2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1" t="108" r="29713" b="9676"/>
          <a:stretch/>
        </p:blipFill>
        <p:spPr>
          <a:xfrm>
            <a:off x="-1" y="1440000"/>
            <a:ext cx="4500000" cy="4752000"/>
          </a:xfrm>
        </p:spPr>
      </p:pic>
      <p:sp>
        <p:nvSpPr>
          <p:cNvPr id="10" name="Ellipse 9"/>
          <p:cNvSpPr/>
          <p:nvPr/>
        </p:nvSpPr>
        <p:spPr bwMode="auto">
          <a:xfrm rot="21000000">
            <a:off x="1800000" y="3330000"/>
            <a:ext cx="2448000" cy="2448000"/>
          </a:xfrm>
          <a:prstGeom prst="ellipse">
            <a:avLst/>
          </a:prstGeom>
          <a:solidFill>
            <a:srgbClr val="F000FF"/>
          </a:solidFill>
          <a:ln w="57150">
            <a:noFill/>
            <a:prstDash val="dash"/>
          </a:ln>
          <a:effectLst/>
          <a:extLst/>
        </p:spPr>
        <p:txBody>
          <a:bodyPr wrap="square" lIns="0" tIns="0" rIns="0" bIns="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</a:rPr>
              <a:t>SINAMICS G120P – </a:t>
            </a:r>
            <a:r>
              <a:rPr lang="ru-RU" sz="1400" b="1" dirty="0">
                <a:solidFill>
                  <a:schemeClr val="bg1"/>
                </a:solidFill>
              </a:rPr>
              <a:t>специалист по работе с насосами. вентиляторами и компрессорами!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093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627063" y="1464825"/>
            <a:ext cx="252000" cy="252000"/>
          </a:xfrm>
          <a:prstGeom prst="rect">
            <a:avLst/>
          </a:prstGeom>
          <a:solidFill>
            <a:srgbClr val="50BED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27063" y="1921188"/>
            <a:ext cx="252000" cy="252000"/>
          </a:xfrm>
          <a:prstGeom prst="rect">
            <a:avLst/>
          </a:prstGeom>
          <a:solidFill>
            <a:srgbClr val="50BED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27063" y="2377551"/>
            <a:ext cx="252000" cy="252000"/>
          </a:xfrm>
          <a:prstGeom prst="rect">
            <a:avLst/>
          </a:prstGeom>
          <a:solidFill>
            <a:srgbClr val="50BED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27063" y="2833914"/>
            <a:ext cx="252000" cy="252000"/>
          </a:xfrm>
          <a:prstGeom prst="rect">
            <a:avLst/>
          </a:prstGeom>
          <a:solidFill>
            <a:srgbClr val="50BED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7063" y="3290279"/>
            <a:ext cx="252000" cy="252000"/>
          </a:xfrm>
          <a:prstGeom prst="rect">
            <a:avLst/>
          </a:prstGeom>
          <a:solidFill>
            <a:srgbClr val="50BED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130623" y="1440000"/>
            <a:ext cx="4968552" cy="47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Приводная техника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SINAMICS</a:t>
            </a:r>
            <a:endParaRPr lang="en-US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SINAMICS G120P</a:t>
            </a:r>
            <a:endParaRPr lang="en-US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Выбор преобразователя частоты</a:t>
            </a:r>
            <a:endParaRPr lang="en-US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Пример выбора</a:t>
            </a:r>
            <a:endParaRPr lang="en-US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Ссылки</a:t>
            </a:r>
            <a:endParaRPr lang="en-US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29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Приводная техника </a:t>
            </a:r>
            <a:r>
              <a:rPr lang="en-US" dirty="0"/>
              <a:t>SINAMICS</a:t>
            </a:r>
          </a:p>
        </p:txBody>
      </p:sp>
      <p:sp>
        <p:nvSpPr>
          <p:cNvPr id="8" name="Прямоугольник 16">
            <a:hlinkClick r:id="rId3"/>
          </p:cNvPr>
          <p:cNvSpPr/>
          <p:nvPr/>
        </p:nvSpPr>
        <p:spPr>
          <a:xfrm>
            <a:off x="6171183" y="5949280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hlinkClick r:id="rId4"/>
              </a:rPr>
              <a:t>www.siemens.com/sinamics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568" y="1432265"/>
            <a:ext cx="8856984" cy="455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24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Приводная техника </a:t>
            </a:r>
            <a:r>
              <a:rPr lang="en-US" dirty="0"/>
              <a:t>SINAMICS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567" y="2128262"/>
            <a:ext cx="984084" cy="9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324" y="3178734"/>
            <a:ext cx="979327" cy="9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324" y="4223104"/>
            <a:ext cx="979327" cy="97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6657" y="5270944"/>
            <a:ext cx="973993" cy="96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20"/>
          <p:cNvSpPr/>
          <p:nvPr/>
        </p:nvSpPr>
        <p:spPr>
          <a:xfrm>
            <a:off x="1562671" y="2211194"/>
            <a:ext cx="1872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Насосы, вентиляторы, компрессоры</a:t>
            </a:r>
          </a:p>
        </p:txBody>
      </p:sp>
      <p:sp>
        <p:nvSpPr>
          <p:cNvPr id="13" name="Прямоугольник 21"/>
          <p:cNvSpPr/>
          <p:nvPr/>
        </p:nvSpPr>
        <p:spPr>
          <a:xfrm>
            <a:off x="1562671" y="3402231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Перемещение</a:t>
            </a:r>
          </a:p>
        </p:txBody>
      </p:sp>
      <p:sp>
        <p:nvSpPr>
          <p:cNvPr id="14" name="Прямоугольник 22"/>
          <p:cNvSpPr/>
          <p:nvPr/>
        </p:nvSpPr>
        <p:spPr>
          <a:xfrm>
            <a:off x="1562671" y="4503837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Переработка</a:t>
            </a:r>
          </a:p>
        </p:txBody>
      </p:sp>
      <p:sp>
        <p:nvSpPr>
          <p:cNvPr id="15" name="Прямоугольник 24"/>
          <p:cNvSpPr/>
          <p:nvPr/>
        </p:nvSpPr>
        <p:spPr>
          <a:xfrm>
            <a:off x="1562671" y="5562471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Обработка</a:t>
            </a:r>
          </a:p>
        </p:txBody>
      </p:sp>
      <p:pic>
        <p:nvPicPr>
          <p:cNvPr id="16" name="Picture 4" descr="C:\Users\z003btur\Desktop\Temp\P_D211_XX_00337P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1043" y="3398566"/>
            <a:ext cx="2520280" cy="2716216"/>
          </a:xfrm>
          <a:prstGeom prst="rect">
            <a:avLst/>
          </a:prstGeom>
          <a:noFill/>
        </p:spPr>
      </p:pic>
      <p:sp>
        <p:nvSpPr>
          <p:cNvPr id="17" name="Прямоугольник 28"/>
          <p:cNvSpPr/>
          <p:nvPr/>
        </p:nvSpPr>
        <p:spPr>
          <a:xfrm>
            <a:off x="4370983" y="148478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Основные сферы применения приводной техники</a:t>
            </a:r>
          </a:p>
        </p:txBody>
      </p:sp>
      <p:sp>
        <p:nvSpPr>
          <p:cNvPr id="18" name="Прямоугольник 29"/>
          <p:cNvSpPr/>
          <p:nvPr/>
        </p:nvSpPr>
        <p:spPr>
          <a:xfrm>
            <a:off x="4370982" y="2128261"/>
            <a:ext cx="5616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В зависимости от сферы применения, в семействе SINAMICS для каждой задачи привода имеется оптимально подобранная модификация.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19" name="Picture 2" descr="EA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1783" y="3114199"/>
            <a:ext cx="648419" cy="648419"/>
          </a:xfrm>
          <a:prstGeom prst="rect">
            <a:avLst/>
          </a:prstGeom>
          <a:noFill/>
        </p:spPr>
      </p:pic>
      <p:sp>
        <p:nvSpPr>
          <p:cNvPr id="20" name="Прямоугольник 16">
            <a:hlinkClick r:id="rId9"/>
          </p:cNvPr>
          <p:cNvSpPr/>
          <p:nvPr/>
        </p:nvSpPr>
        <p:spPr>
          <a:xfrm>
            <a:off x="6171183" y="5949280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hlinkClick r:id="rId10"/>
              </a:rPr>
              <a:t>www.siemens.com/sinamics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Cпециалист</a:t>
            </a:r>
            <a:r>
              <a:rPr lang="ru-RU" dirty="0"/>
              <a:t> по работе с насосами. вентиляторами и компрессорами</a:t>
            </a:r>
            <a:endParaRPr lang="en-US" dirty="0"/>
          </a:p>
        </p:txBody>
      </p:sp>
      <p:sp>
        <p:nvSpPr>
          <p:cNvPr id="3" name="Прямоугольник 12"/>
          <p:cNvSpPr/>
          <p:nvPr/>
        </p:nvSpPr>
        <p:spPr>
          <a:xfrm>
            <a:off x="6099175" y="148478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SINAMICS G120P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13"/>
          <p:cNvSpPr/>
          <p:nvPr/>
        </p:nvSpPr>
        <p:spPr>
          <a:xfrm>
            <a:off x="6099175" y="1806461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Специалист по работе с насосами, вентиляторами и компрессорами</a:t>
            </a:r>
          </a:p>
        </p:txBody>
      </p:sp>
      <p:sp>
        <p:nvSpPr>
          <p:cNvPr id="5" name="Прямоугольник 16">
            <a:hlinkClick r:id="rId3"/>
          </p:cNvPr>
          <p:cNvSpPr/>
          <p:nvPr/>
        </p:nvSpPr>
        <p:spPr>
          <a:xfrm>
            <a:off x="6171183" y="5949280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hlinkClick r:id="rId4"/>
              </a:rPr>
              <a:t>www.siemens.com/sinamics-g120p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6" name="Picture 2" descr="Картинки по запросу PROFIBUS DP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0703" y="5691512"/>
            <a:ext cx="1440160" cy="761824"/>
          </a:xfrm>
          <a:prstGeom prst="rect">
            <a:avLst/>
          </a:prstGeom>
          <a:noFill/>
        </p:spPr>
      </p:pic>
      <p:pic>
        <p:nvPicPr>
          <p:cNvPr id="7" name="Picture 4" descr="Картинки по запросу PROFINET 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559" y="5691512"/>
            <a:ext cx="1440160" cy="761824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modbus rtu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90863" y="5910860"/>
            <a:ext cx="1278481" cy="407844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54373" y="1434951"/>
            <a:ext cx="984084" cy="9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24"/>
          <p:cNvSpPr/>
          <p:nvPr/>
        </p:nvSpPr>
        <p:spPr>
          <a:xfrm>
            <a:off x="6099175" y="2391236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schemeClr val="tx1"/>
                </a:solidFill>
              </a:rPr>
              <a:t>Напряжение питания</a:t>
            </a:r>
            <a:r>
              <a:rPr lang="ru-RU" sz="1600" dirty="0" smtClean="0">
                <a:solidFill>
                  <a:schemeClr val="tx1"/>
                </a:solidFill>
              </a:rPr>
              <a:t>: 3</a:t>
            </a:r>
            <a:r>
              <a:rPr lang="en-US" sz="1600" dirty="0" smtClean="0">
                <a:solidFill>
                  <a:schemeClr val="tx1"/>
                </a:solidFill>
              </a:rPr>
              <a:t>AC 400</a:t>
            </a:r>
            <a:r>
              <a:rPr lang="ru-RU" sz="1600" dirty="0" smtClean="0">
                <a:solidFill>
                  <a:schemeClr val="tx1"/>
                </a:solidFill>
              </a:rPr>
              <a:t>В</a:t>
            </a:r>
            <a:r>
              <a:rPr lang="en-US" sz="1600" dirty="0" smtClean="0">
                <a:solidFill>
                  <a:schemeClr val="tx1"/>
                </a:solidFill>
              </a:rPr>
              <a:t>; 3AC 690</a:t>
            </a:r>
            <a:r>
              <a:rPr lang="ru-RU" sz="1600" dirty="0" smtClean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11" name="Прямоугольник 25"/>
          <p:cNvSpPr/>
          <p:nvPr/>
        </p:nvSpPr>
        <p:spPr>
          <a:xfrm>
            <a:off x="6099175" y="2730406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schemeClr val="tx1"/>
                </a:solidFill>
              </a:rPr>
              <a:t>Мощность</a:t>
            </a:r>
            <a:r>
              <a:rPr lang="ru-RU" sz="1600" dirty="0" smtClean="0">
                <a:solidFill>
                  <a:schemeClr val="tx1"/>
                </a:solidFill>
              </a:rPr>
              <a:t>: от 0,37 до 250 кВт</a:t>
            </a:r>
          </a:p>
        </p:txBody>
      </p:sp>
      <p:sp>
        <p:nvSpPr>
          <p:cNvPr id="12" name="Прямоугольник 26"/>
          <p:cNvSpPr/>
          <p:nvPr/>
        </p:nvSpPr>
        <p:spPr>
          <a:xfrm>
            <a:off x="6099175" y="3068960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schemeClr val="tx1"/>
                </a:solidFill>
              </a:rPr>
              <a:t>Функции безопасности</a:t>
            </a:r>
            <a:r>
              <a:rPr lang="ru-RU" sz="1600" dirty="0" smtClean="0">
                <a:solidFill>
                  <a:schemeClr val="tx1"/>
                </a:solidFill>
              </a:rPr>
              <a:t>: </a:t>
            </a:r>
            <a:r>
              <a:rPr lang="en-US" sz="1600" dirty="0" smtClean="0">
                <a:solidFill>
                  <a:schemeClr val="tx1"/>
                </a:solidFill>
              </a:rPr>
              <a:t>STO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3" name="Прямоугольник 28"/>
          <p:cNvSpPr/>
          <p:nvPr/>
        </p:nvSpPr>
        <p:spPr>
          <a:xfrm>
            <a:off x="6099175" y="4509120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schemeClr val="tx1"/>
                </a:solidFill>
              </a:rPr>
              <a:t>Работа</a:t>
            </a:r>
            <a:r>
              <a:rPr lang="ru-RU" sz="1600" dirty="0" smtClean="0">
                <a:solidFill>
                  <a:schemeClr val="tx1"/>
                </a:solidFill>
              </a:rPr>
              <a:t>: с асинхронными двигателями</a:t>
            </a:r>
          </a:p>
        </p:txBody>
      </p:sp>
      <p:pic>
        <p:nvPicPr>
          <p:cNvPr id="14" name="Picture 5" descr="ST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1823" y="3525160"/>
            <a:ext cx="2016224" cy="98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Картинки по запросу IP20 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0549302">
            <a:off x="8741638" y="1017382"/>
            <a:ext cx="1046145" cy="852835"/>
          </a:xfrm>
          <a:prstGeom prst="rect">
            <a:avLst/>
          </a:prstGeom>
          <a:noFill/>
        </p:spPr>
      </p:pic>
      <p:pic>
        <p:nvPicPr>
          <p:cNvPr id="16" name="Picture 2" descr="Картинки по запросу IP55 pn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0498431">
            <a:off x="7862964" y="691480"/>
            <a:ext cx="1044889" cy="851812"/>
          </a:xfrm>
          <a:prstGeom prst="rect">
            <a:avLst/>
          </a:prstGeom>
          <a:noFill/>
        </p:spPr>
      </p:pic>
      <p:pic>
        <p:nvPicPr>
          <p:cNvPr id="17" name="Picture 2" descr="C:\Users\z003btur\Desktop\2017\4success\Целевые презентации\Машиностроение\P_D011_XX_01000P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13751" y="1585428"/>
            <a:ext cx="3169200" cy="4147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81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преобразователя частоты</a:t>
            </a:r>
          </a:p>
        </p:txBody>
      </p:sp>
      <p:sp>
        <p:nvSpPr>
          <p:cNvPr id="5" name="Прямоугольник 16">
            <a:hlinkClick r:id="rId3"/>
          </p:cNvPr>
          <p:cNvSpPr/>
          <p:nvPr/>
        </p:nvSpPr>
        <p:spPr>
          <a:xfrm>
            <a:off x="6171183" y="5949280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hlinkClick r:id="rId4"/>
              </a:rPr>
              <a:t>www.siemens.com/sinamics-g120p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56" y="1508487"/>
            <a:ext cx="5229382" cy="44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2"/>
          <p:cNvSpPr/>
          <p:nvPr/>
        </p:nvSpPr>
        <p:spPr>
          <a:xfrm>
            <a:off x="6099175" y="1484730"/>
            <a:ext cx="56166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Номинальный ток двигателя должен лежать в диапазоне 13 % … 100 % номинального тока преобразователя.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Пример: с преобразователем с номинальным током 10,2 A могут работать асинхронные двигатели, номинальные токи которых лежат в диапазоне 1,3 A … 10,2 </a:t>
            </a:r>
            <a:r>
              <a:rPr lang="ru-RU" sz="1600" dirty="0" smtClean="0">
                <a:solidFill>
                  <a:schemeClr val="tx1"/>
                </a:solidFill>
              </a:rPr>
              <a:t>A.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</a:t>
            </a:r>
            <a:r>
              <a:rPr lang="ru-RU" dirty="0" smtClean="0"/>
              <a:t>выбора </a:t>
            </a:r>
            <a:r>
              <a:rPr lang="en-US" dirty="0" smtClean="0"/>
              <a:t>SINAMICS G120P</a:t>
            </a:r>
            <a:endParaRPr lang="ru-RU" dirty="0"/>
          </a:p>
        </p:txBody>
      </p:sp>
      <p:sp>
        <p:nvSpPr>
          <p:cNvPr id="5" name="Прямоугольник 16">
            <a:hlinkClick r:id="rId3"/>
          </p:cNvPr>
          <p:cNvSpPr/>
          <p:nvPr/>
        </p:nvSpPr>
        <p:spPr>
          <a:xfrm>
            <a:off x="6171183" y="5949280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hlinkClick r:id="rId4"/>
              </a:rPr>
              <a:t>www.siemens.com/sinamics-g120p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9" name="Прямоугольник 12"/>
          <p:cNvSpPr/>
          <p:nvPr/>
        </p:nvSpPr>
        <p:spPr>
          <a:xfrm>
            <a:off x="626415" y="1484730"/>
            <a:ext cx="11089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ЗАПРОС: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Необходим преобразователь частоты для насоса (см. </a:t>
            </a:r>
            <a:r>
              <a:rPr lang="ru-RU" sz="1600" dirty="0" err="1" smtClean="0">
                <a:solidFill>
                  <a:schemeClr val="tx1"/>
                </a:solidFill>
              </a:rPr>
              <a:t>шильдик</a:t>
            </a:r>
            <a:r>
              <a:rPr lang="ru-RU" sz="1600" dirty="0" smtClean="0">
                <a:solidFill>
                  <a:schemeClr val="tx1"/>
                </a:solidFill>
              </a:rPr>
              <a:t>) со степенью защиты </a:t>
            </a:r>
            <a:r>
              <a:rPr lang="en-US" sz="1600" dirty="0" smtClean="0">
                <a:solidFill>
                  <a:schemeClr val="tx1"/>
                </a:solidFill>
              </a:rPr>
              <a:t>IP</a:t>
            </a:r>
            <a:r>
              <a:rPr lang="ru-RU" sz="1600" dirty="0" smtClean="0">
                <a:solidFill>
                  <a:schemeClr val="tx1"/>
                </a:solidFill>
              </a:rPr>
              <a:t>55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 smtClean="0">
                <a:solidFill>
                  <a:schemeClr val="tx1"/>
                </a:solidFill>
              </a:rPr>
              <a:t>Панель оператора на русском языке. Протокол связи – </a:t>
            </a:r>
            <a:r>
              <a:rPr lang="en-US" sz="1600" dirty="0" smtClean="0">
                <a:solidFill>
                  <a:schemeClr val="tx1"/>
                </a:solidFill>
              </a:rPr>
              <a:t>PROFINET. </a:t>
            </a:r>
            <a:r>
              <a:rPr lang="ru-RU" sz="1600" dirty="0" smtClean="0">
                <a:solidFill>
                  <a:schemeClr val="tx1"/>
                </a:solidFill>
              </a:rPr>
              <a:t>Необходи</a:t>
            </a:r>
            <a:r>
              <a:rPr lang="ru-RU" sz="1600" dirty="0">
                <a:solidFill>
                  <a:schemeClr val="tx1"/>
                </a:solidFill>
              </a:rPr>
              <a:t>м</a:t>
            </a:r>
            <a:r>
              <a:rPr lang="ru-RU" sz="1600" dirty="0" smtClean="0">
                <a:solidFill>
                  <a:schemeClr val="tx1"/>
                </a:solidFill>
              </a:rPr>
              <a:t> ЭМС-фильтр класса </a:t>
            </a:r>
            <a:r>
              <a:rPr lang="en-US" sz="1600" dirty="0" smtClean="0">
                <a:solidFill>
                  <a:schemeClr val="tx1"/>
                </a:solidFill>
              </a:rPr>
              <a:t>B.</a:t>
            </a:r>
            <a:r>
              <a:rPr lang="ru-RU" sz="1600" dirty="0" smtClean="0">
                <a:solidFill>
                  <a:schemeClr val="tx1"/>
                </a:solidFill>
              </a:rPr>
              <a:t> И карта памяти для копирования параметров. Подключение двигателя: 400В (</a:t>
            </a:r>
            <a:r>
              <a:rPr lang="en-US" sz="1600" dirty="0" smtClean="0">
                <a:solidFill>
                  <a:schemeClr val="tx1"/>
                </a:solidFill>
              </a:rPr>
              <a:t>“</a:t>
            </a:r>
            <a:r>
              <a:rPr lang="ru-RU" sz="1600" dirty="0" smtClean="0">
                <a:solidFill>
                  <a:schemeClr val="tx1"/>
                </a:solidFill>
              </a:rPr>
              <a:t>звезда</a:t>
            </a:r>
            <a:r>
              <a:rPr lang="en-US" sz="1600" dirty="0" smtClean="0">
                <a:solidFill>
                  <a:schemeClr val="tx1"/>
                </a:solidFill>
              </a:rPr>
              <a:t>”</a:t>
            </a:r>
            <a:r>
              <a:rPr lang="ru-RU" sz="1600" dirty="0" smtClean="0">
                <a:solidFill>
                  <a:schemeClr val="tx1"/>
                </a:solidFill>
              </a:rPr>
              <a:t>).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Так же прошу предложить комплект подключения преобразователя частоты к ПК.</a:t>
            </a:r>
          </a:p>
        </p:txBody>
      </p:sp>
      <p:pic>
        <p:nvPicPr>
          <p:cNvPr id="2050" name="Picture 2" descr="C:\Users\Z003BTUR\Desktop\Temp\G_D081_XX_00887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36" y="3869093"/>
            <a:ext cx="5794569" cy="224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6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</a:t>
            </a:r>
            <a:r>
              <a:rPr lang="ru-RU" dirty="0" smtClean="0"/>
              <a:t>выбора </a:t>
            </a:r>
            <a:r>
              <a:rPr lang="en-US" dirty="0" smtClean="0"/>
              <a:t>SINAMICS G120P</a:t>
            </a:r>
            <a:endParaRPr lang="ru-RU" dirty="0"/>
          </a:p>
        </p:txBody>
      </p:sp>
      <p:sp>
        <p:nvSpPr>
          <p:cNvPr id="5" name="Прямоугольник 16">
            <a:hlinkClick r:id="rId3"/>
          </p:cNvPr>
          <p:cNvSpPr/>
          <p:nvPr/>
        </p:nvSpPr>
        <p:spPr>
          <a:xfrm>
            <a:off x="6171183" y="5949280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hlinkClick r:id="rId4"/>
              </a:rPr>
              <a:t>www.siemens.com/sinamics-g120p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9" name="Прямоугольник 12"/>
          <p:cNvSpPr/>
          <p:nvPr/>
        </p:nvSpPr>
        <p:spPr>
          <a:xfrm>
            <a:off x="626415" y="1484730"/>
            <a:ext cx="110893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РЕШЕНИЕ:</a:t>
            </a:r>
            <a:endParaRPr lang="en-US" sz="1600" b="1" dirty="0">
              <a:solidFill>
                <a:srgbClr val="00B050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Выбираем преобразователь частоты по номинальному току двигателя (</a:t>
            </a:r>
            <a:r>
              <a:rPr lang="en-US" sz="1600" dirty="0" smtClean="0">
                <a:solidFill>
                  <a:schemeClr val="tx1"/>
                </a:solidFill>
              </a:rPr>
              <a:t>In = 4</a:t>
            </a:r>
            <a:r>
              <a:rPr lang="ru-RU" sz="1600" dirty="0" smtClean="0">
                <a:solidFill>
                  <a:schemeClr val="tx1"/>
                </a:solidFill>
              </a:rPr>
              <a:t>,5 А).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Рассматривает </a:t>
            </a:r>
            <a:r>
              <a:rPr lang="en-US" sz="1600" dirty="0" smtClean="0">
                <a:solidFill>
                  <a:schemeClr val="tx1"/>
                </a:solidFill>
              </a:rPr>
              <a:t>“</a:t>
            </a:r>
            <a:r>
              <a:rPr lang="ru-RU" sz="1600" dirty="0" smtClean="0">
                <a:solidFill>
                  <a:schemeClr val="tx1"/>
                </a:solidFill>
              </a:rPr>
              <a:t>Лёгкий режим работы</a:t>
            </a:r>
            <a:r>
              <a:rPr lang="en-US" sz="1600" dirty="0" smtClean="0">
                <a:solidFill>
                  <a:schemeClr val="tx1"/>
                </a:solidFill>
              </a:rPr>
              <a:t> (LO)”.</a:t>
            </a:r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C:\Users\Z003BTUR\Desktop\Temp\G_D081_XX_00887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36" y="3869093"/>
            <a:ext cx="5794569" cy="224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42681" y="5545917"/>
            <a:ext cx="5592894" cy="282563"/>
          </a:xfrm>
          <a:prstGeom prst="rect">
            <a:avLst/>
          </a:prstGeom>
          <a:noFill/>
          <a:ln w="9525">
            <a:solidFill>
              <a:srgbClr val="FF0000">
                <a:alpha val="88000"/>
              </a:srgbClr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/>
            </a:outerShdw>
          </a:effectLst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ru-RU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7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</a:t>
            </a:r>
            <a:r>
              <a:rPr lang="ru-RU" dirty="0" smtClean="0"/>
              <a:t>выбора </a:t>
            </a:r>
            <a:r>
              <a:rPr lang="en-US" dirty="0" smtClean="0"/>
              <a:t>SINAMICS G120P</a:t>
            </a:r>
            <a:endParaRPr lang="ru-RU" dirty="0"/>
          </a:p>
        </p:txBody>
      </p:sp>
      <p:sp>
        <p:nvSpPr>
          <p:cNvPr id="5" name="Прямоугольник 16">
            <a:hlinkClick r:id="rId3"/>
          </p:cNvPr>
          <p:cNvSpPr/>
          <p:nvPr/>
        </p:nvSpPr>
        <p:spPr>
          <a:xfrm>
            <a:off x="6171183" y="5975280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hlinkClick r:id="rId4"/>
              </a:rPr>
              <a:t>www.siemens.com/sinamics-g120p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53" y="4509150"/>
            <a:ext cx="10803082" cy="53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12"/>
          <p:cNvSpPr/>
          <p:nvPr/>
        </p:nvSpPr>
        <p:spPr>
          <a:xfrm>
            <a:off x="626415" y="1484730"/>
            <a:ext cx="110893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РЕШЕНИЕ:</a:t>
            </a:r>
            <a:endParaRPr lang="en-US" sz="1600" b="1" dirty="0">
              <a:solidFill>
                <a:srgbClr val="00B050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Учитываем все требования клиента: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Номинальное напряжение: </a:t>
            </a:r>
            <a:r>
              <a:rPr lang="en-US" sz="1600" dirty="0">
                <a:solidFill>
                  <a:srgbClr val="00B050"/>
                </a:solidFill>
              </a:rPr>
              <a:t>3AC 380 ... 480 </a:t>
            </a:r>
            <a:r>
              <a:rPr lang="ru-RU" sz="1600" dirty="0" smtClean="0">
                <a:solidFill>
                  <a:srgbClr val="00B050"/>
                </a:solidFill>
              </a:rPr>
              <a:t>В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Степень защиты: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rgbClr val="00B050"/>
                </a:solidFill>
              </a:rPr>
              <a:t>IP55</a:t>
            </a:r>
            <a:endParaRPr lang="ru-RU" sz="1600" dirty="0" smtClean="0">
              <a:solidFill>
                <a:srgbClr val="00B050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Номинальная мощность </a:t>
            </a:r>
            <a:r>
              <a:rPr lang="en-US" sz="1600" dirty="0" smtClean="0">
                <a:solidFill>
                  <a:schemeClr val="tx1"/>
                </a:solidFill>
              </a:rPr>
              <a:t>(LO)</a:t>
            </a:r>
            <a:r>
              <a:rPr lang="ru-RU" sz="1600" dirty="0" smtClean="0">
                <a:solidFill>
                  <a:schemeClr val="tx1"/>
                </a:solidFill>
              </a:rPr>
              <a:t>: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rgbClr val="00B050"/>
                </a:solidFill>
              </a:rPr>
              <a:t>2,2 </a:t>
            </a:r>
            <a:r>
              <a:rPr lang="ru-RU" sz="1600" dirty="0" smtClean="0">
                <a:solidFill>
                  <a:srgbClr val="00B050"/>
                </a:solidFill>
              </a:rPr>
              <a:t>кВт</a:t>
            </a:r>
          </a:p>
          <a:p>
            <a:r>
              <a:rPr lang="ru-RU" sz="1600" dirty="0">
                <a:solidFill>
                  <a:schemeClr val="tx1"/>
                </a:solidFill>
              </a:rPr>
              <a:t>Номинальная </a:t>
            </a:r>
            <a:r>
              <a:rPr lang="ru-RU" sz="1600" dirty="0" smtClean="0">
                <a:solidFill>
                  <a:schemeClr val="tx1"/>
                </a:solidFill>
              </a:rPr>
              <a:t>ток </a:t>
            </a:r>
            <a:r>
              <a:rPr lang="en-US" sz="1600" dirty="0">
                <a:solidFill>
                  <a:schemeClr val="tx1"/>
                </a:solidFill>
              </a:rPr>
              <a:t>(LO)</a:t>
            </a:r>
            <a:r>
              <a:rPr lang="ru-RU" sz="1600" dirty="0">
                <a:solidFill>
                  <a:schemeClr val="tx1"/>
                </a:solidFill>
              </a:rPr>
              <a:t>: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rgbClr val="00B050"/>
                </a:solidFill>
              </a:rPr>
              <a:t>5,9 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Протокол связи: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rgbClr val="00B050"/>
                </a:solidFill>
              </a:rPr>
              <a:t>PROFINET</a:t>
            </a:r>
            <a:endParaRPr lang="ru-RU" sz="1600" dirty="0" smtClean="0">
              <a:solidFill>
                <a:srgbClr val="00B050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Панель </a:t>
            </a:r>
            <a:r>
              <a:rPr lang="ru-RU" sz="1600" dirty="0" smtClean="0">
                <a:solidFill>
                  <a:schemeClr val="tx1"/>
                </a:solidFill>
              </a:rPr>
              <a:t>оператора: </a:t>
            </a:r>
            <a:r>
              <a:rPr lang="en-US" sz="1600" dirty="0">
                <a:solidFill>
                  <a:srgbClr val="00B050"/>
                </a:solidFill>
              </a:rPr>
              <a:t>IOP-2</a:t>
            </a:r>
            <a:endParaRPr lang="ru-RU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25039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06,1349"/>
  <p:tag name="CDT_PROT_HEIGHT" val="374,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DELETE_ONEVENT_NEWPRES" val="False"/>
  <p:tag name="CDT_PROT" val="2"/>
  <p:tag name="CDT_PROT_TOP" val="111,25"/>
  <p:tag name="CDT_PROT_LEFT" val="366,85"/>
  <p:tag name="CDT_PROT_WIDTH" val="593,65"/>
  <p:tag name="CDT_PROT_HEIGHT" val="374,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374,2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430,875"/>
  <p:tag name="CDT_PROT_HEIGHT" val="181,3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430,875"/>
  <p:tag name="CDT_PROT_HEIGHT" val="181,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1,625"/>
  <p:tag name="CDT_PROT_WIDTH" val="430,875"/>
  <p:tag name="CDT_PROT_HEIGHT" val="181,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17,4803"/>
  <p:tag name="CDT_PROT_HEIGHT" val="374,2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7"/>
  <p:tag name="CDT_PROT_WIDTH" val="317,4803"/>
  <p:tag name="CDT_PROT_HEIGHT" val="374,2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04,0945"/>
  <p:tag name="CDT_PROT_HEIGHT" val="374,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64,7559"/>
  <p:tag name="CDT_PROT_WIDTH" val="215,4941"/>
  <p:tag name="CDT_PROT_HEIGHT" val="374,2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204,125"/>
  <p:tag name="CDT_PROT_HEIGHT" val="374,2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317,4803"/>
  <p:tag name="CDT_PROT_HEIGHT" val="181,37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6"/>
  <p:tag name="CDT_PROT_WIDTH" val="317,4803"/>
  <p:tag name="CDT_PROT_HEIGHT" val="181,3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317,4803"/>
  <p:tag name="CDT_PROT_HEIGHT" val="181,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8,2697"/>
  <p:tag name="CDT_PROT_WIDTH" val="317,4803"/>
  <p:tag name="CDT_PROT_HEIGHT" val="181,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Title fullscreen (big bar up)"/>
  <p:tag name="CDT_LAYOUT_TYPE" val="1"/>
  <p:tag name="CDT_ORIGINAL_DESIGNS_NAME" val="Siemens 2013 – 16:9"/>
  <p:tag name="CDT_ORIGINAL_MASTERS_NAME" val="Title fullscreen (big bar up)"/>
  <p:tag name="CDT_ORIGINAL_LAYOUT_TYP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Contact slide"/>
  <p:tag name="CDT_SLIDE_NAME_FRE" val="Contact slide"/>
  <p:tag name="CDT_SLIDE_NAME_GER" val="Kontaktfolie"/>
  <p:tag name="CDT_SLIDE_NAME_SPA" val="Contact slide"/>
  <p:tag name="CDT_SLIDE_NAME_ITA" val="Contact slide"/>
  <p:tag name="CDT_DEFAULT_SLIDE" val="True"/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TARGETSHAPE_NEW" val="18"/>
  <p:tag name="CDT_PROT" val="3"/>
  <p:tag name="CDT_PROT_TOP" val="0"/>
  <p:tag name="CDT_PROT_LEFT" val="0"/>
  <p:tag name="CDT_PROT_WIDTH" val="960,5"/>
  <p:tag name="CDT_PROT_HEIGHT" val="99,8750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4"/>
  <p:tag name="CDT_DELETE_ONEVENT_NEWPRES" val="False"/>
  <p:tag name="CDT_TARGETSHAPE_NEW" val="12"/>
  <p:tag name="CDT_PROT" val="3"/>
  <p:tag name="CDT_PROT_TOP" val="111,25"/>
  <p:tag name="CDT_PROT_LEFT" val="366,8501"/>
  <p:tag name="CDT_PROT_WIDTH" val="593,6499"/>
  <p:tag name="CDT_PROT_HEIGHT" val="374,2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4"/>
  <p:tag name="CDT_PROT" val="3"/>
  <p:tag name="CDT_PROT_TOP" val="440,6257"/>
  <p:tag name="CDT_PROT_LEFT" val="366,5"/>
  <p:tag name="CDT_PROT_WIDTH" val="594"/>
  <p:tag name="CDT_PROT_HEIGHT" val="44,8743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667717"/>
</p:tagLst>
</file>

<file path=ppt/theme/theme1.xml><?xml version="1.0" encoding="utf-8"?>
<a:theme xmlns:a="http://schemas.openxmlformats.org/drawingml/2006/main" name="Siemens 2017 – 16: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txDef>
  </a:objectDefaults>
  <a:extraClrSchemeLst/>
  <a:custClrLst>
    <a:custClr name="Siemens Snow | 255 255 255">
      <a:srgbClr val="FFFFFF"/>
    </a:custClr>
    <a:custClr name="Siemens Accent Yellow dark | 235 120 10">
      <a:srgbClr val="EB780A"/>
    </a:custClr>
    <a:custClr name="Siemens Accent Yellow light | 255 185 0">
      <a:srgbClr val="FFB900"/>
    </a:custClr>
    <a:custClr name="Siemens Stone dark | 60 70 75">
      <a:srgbClr val="3C464B"/>
    </a:custClr>
    <a:custClr name="Siemens Sand dark | 115 100 90">
      <a:srgbClr val="73645A"/>
    </a:custClr>
    <a:custClr name="Siemens Accent Teal dark | 0 100 110">
      <a:srgbClr val="00646E"/>
    </a:custClr>
    <a:custClr name="Siemens Accent Yellow | 125 45 30">
      <a:srgbClr val="7D2D1E"/>
    </a:custClr>
    <a:custClr name="Siemens Accent Red | 65 20 50">
      <a:srgbClr val="411432"/>
    </a:custClr>
    <a:custClr name="Siemens Accent Blue | 0 70 105">
      <a:srgbClr val="004669"/>
    </a:custClr>
    <a:custClr name="Siemens Accent Green | 70 95 25">
      <a:srgbClr val="465F19"/>
    </a:custClr>
    <a:custClr name="Black">
      <a:srgbClr val="000000"/>
    </a:custClr>
    <a:custClr name="Siemens Accent Red dark | 100 25 70">
      <a:srgbClr val="641946"/>
    </a:custClr>
    <a:custClr name="Siemens Accent Red light | 175 35 95">
      <a:srgbClr val="AF235F"/>
    </a:custClr>
    <a:custClr name="Siemens Stone | 120 135 145">
      <a:srgbClr val="788791"/>
    </a:custClr>
    <a:custClr name="Siemens Sand | 155 150 130">
      <a:srgbClr val="9B9682"/>
    </a:custClr>
    <a:custClr name="Siemens Accent Teal | 15 130 135">
      <a:srgbClr val="0F8287"/>
    </a:custClr>
    <a:custClr name="Siemens Accent Yellow | 200 90 30">
      <a:srgbClr val="C85A1E"/>
    </a:custClr>
    <a:custClr name="Siemens Accent Red dark | 100 25 70">
      <a:srgbClr val="641946"/>
    </a:custClr>
    <a:custClr name="Siemens Accent Blue dark | 0 95 135">
      <a:srgbClr val="005F87"/>
    </a:custClr>
    <a:custClr name="Siemens Accent Green dark | 100 125 45">
      <a:srgbClr val="647D2D"/>
    </a:custClr>
    <a:custClr name="Siemens Stone light | 135 155 170">
      <a:srgbClr val="879BAA"/>
    </a:custClr>
    <a:custClr name="Siemens Accent Blue dark | 0 95 135">
      <a:srgbClr val="005F87"/>
    </a:custClr>
    <a:custClr name="Siemens Accent Blue light | 80 190 215">
      <a:srgbClr val="50BED7"/>
    </a:custClr>
    <a:custClr name="Siemens Stone | 155 175 190">
      <a:srgbClr val="9BAFBE"/>
    </a:custClr>
    <a:custClr name="Siemens Sand | 185 185 165">
      <a:srgbClr val="B9B9A5"/>
    </a:custClr>
    <a:custClr name="Siemens Accent Teal | 50 160 160">
      <a:srgbClr val="32A0A0"/>
    </a:custClr>
    <a:custClr name="Siemens Accent Yellow dark | 235 120 10">
      <a:srgbClr val="EB780A"/>
    </a:custClr>
    <a:custClr name="Siemens Accent Red | 135 30 80">
      <a:srgbClr val="871E50"/>
    </a:custClr>
    <a:custClr name="Siemens Accent Blue | 35 135 170">
      <a:srgbClr val="2387AA"/>
    </a:custClr>
    <a:custClr name="Siemens Accent Green | 135 150 40">
      <a:srgbClr val="879628"/>
    </a:custClr>
    <a:custClr name="Siemens Stone light 35% | 190 205 215">
      <a:srgbClr val="BECDD7"/>
    </a:custClr>
    <a:custClr name="Siemens Accent Green dark | 100 125 45">
      <a:srgbClr val="647D2D"/>
    </a:custClr>
    <a:custClr name="Siemens Accent Green light | 170 180 20">
      <a:srgbClr val="AAB414"/>
    </a:custClr>
    <a:custClr name="Siemens Stone light 35% | 190 205 215">
      <a:srgbClr val="BECDD7"/>
    </a:custClr>
    <a:custClr name="Siemens Sand light 35% | 215 215 205">
      <a:srgbClr val="D7D7CD"/>
    </a:custClr>
    <a:custClr name="Siemens Accent Teal | 75 185 185">
      <a:srgbClr val="4BB9B9"/>
    </a:custClr>
    <a:custClr name="Siemens Accent Yellow light | 255 185 0">
      <a:srgbClr val="FFB900"/>
    </a:custClr>
    <a:custClr name="Siemens Accent Red light | 175 35 95">
      <a:srgbClr val="AF235F"/>
    </a:custClr>
    <a:custClr name="Siemens Accent Blue | 65 170 200">
      <a:srgbClr val="41AAC8"/>
    </a:custClr>
    <a:custClr name="Siemens Accent Green light | 170 180 20">
      <a:srgbClr val="AAB414"/>
    </a:custClr>
    <a:custClr name="Siemens Sand light 35% | 215 215 205">
      <a:srgbClr val="D7D7CD"/>
    </a:custClr>
    <a:custClr name="Siemens Accent Teal dark | 0 100 110">
      <a:srgbClr val="00646E"/>
    </a:custClr>
    <a:custClr name="Siemens Accent Teal light | 65 170 170">
      <a:srgbClr val="41AAAA"/>
    </a:custClr>
    <a:custClr name="Siemens Stone | 205 217 225">
      <a:srgbClr val="CDD9E1"/>
    </a:custClr>
    <a:custClr name="Siemens Sand | 225 225 215">
      <a:srgbClr val="E1E1D7"/>
    </a:custClr>
    <a:custClr name="Siemens Accent Teal | 165 225 225">
      <a:srgbClr val="A5E1E1"/>
    </a:custClr>
    <a:custClr name="Siemens Accent Yellow | 255 225 120">
      <a:srgbClr val="FFE178"/>
    </a:custClr>
    <a:custClr name="Siemens Accent Red | 215 105 140">
      <a:srgbClr val="D7698C"/>
    </a:custClr>
    <a:custClr name="Siemens Accent Blue | 125 210 230">
      <a:srgbClr val="7DD2E6"/>
    </a:custClr>
    <a:custClr name="Siemens Accent Green | 210 215 65">
      <a:srgbClr val="D2D741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Two rows + Navigation</Name>
  <PpLayout>32</PpLayout>
  <Index>21</Index>
</p4ppTags>
</file>

<file path=customXml/item10.xml><?xml version="1.0" encoding="utf-8"?>
<p4ppTags/>
</file>

<file path=customXml/item11.xml><?xml version="1.0" encoding="utf-8"?>
<p4ppTags>
  <Name>One object (large)</Name>
  <PpLayout>16</PpLayout>
  <Index>10</Index>
</p4ppTags>
</file>

<file path=customXml/item12.xml><?xml version="1.0" encoding="utf-8"?>
<p4ppTags>
  <Name>Free Content + Navigation</Name>
  <PpLayout>32</PpLayout>
  <Index>16</Index>
</p4ppTags>
</file>

<file path=customXml/item13.xml><?xml version="1.0" encoding="utf-8"?>
<p4ppTags>
  <Name>Two columns</Name>
  <PpLayout>29</PpLayout>
  <Index>12</Index>
</p4ppTags>
</file>

<file path=customXml/item14.xml><?xml version="1.0" encoding="utf-8"?>
<p4ppTags>
  <Name>Three columns + Navigation</Name>
  <PpLayout>32</PpLayout>
  <Index>20</Index>
</p4ppTags>
</file>

<file path=customXml/item15.xml><?xml version="1.0" encoding="utf-8"?>
<p4ppTags>
  <Name>One object (large) + Navigation</Name>
  <PpLayout>32</PpLayout>
  <Index>17</Index>
</p4ppTags>
</file>

<file path=customXml/item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7.xml><?xml version="1.0" encoding="utf-8"?>
<p4ppTags>
  <Name>Four objects</Name>
  <PpLayout>24</PpLayout>
  <Index>15</Index>
</p4ppTags>
</file>

<file path=customXml/item18.xml><?xml version="1.0" encoding="utf-8"?>
<p4ppTags>
  <Name>One object (small) + Navigation</Name>
  <PpLayout>32</PpLayout>
  <Index>18</Index>
</p4ppTags>
</file>

<file path=customXml/item19.xml><?xml version="1.0" encoding="utf-8"?>
<p4ppTags>
  <Name>Four objects + Navigation</Name>
  <PpLayout>32</PpLayout>
  <Index>22</Index>
</p4ppTags>
</file>

<file path=customXml/item2.xml><?xml version="1.0" encoding="utf-8"?>
<p4ppTags>
  <Name>One object (small)</Name>
  <PpLayout>16</PpLayout>
  <Index>11</Index>
</p4ppTags>
</file>

<file path=customXml/item3.xml><?xml version="1.0" encoding="utf-8"?>
<p4ppTags>
  <Name>Three columns</Name>
  <PpLayout>32</PpLayout>
  <Index>14</Index>
</p4ppTag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33428A1F13B48A80FA1CCD62E23C6" ma:contentTypeVersion="0" ma:contentTypeDescription="Create a new document." ma:contentTypeScope="" ma:versionID="cdb19a9241122a2a657451b4f27766e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p4ppTags>
  <Name>Two columns + Navigation</Name>
  <PpLayout>32</PpLayout>
  <Index>19</Index>
</p4ppTags>
</file>

<file path=customXml/item7.xml><?xml version="1.0" encoding="utf-8"?>
<p4ppTags>
  <Name>Free Content</Name>
  <PpLayout>11</PpLayout>
  <Index>9</Index>
</p4ppTags>
</file>

<file path=customXml/item8.xml><?xml version="1.0" encoding="utf-8"?>
<p4ppTags>
  <Name>Two rows</Name>
  <PpLayout>32</PpLayout>
  <Index>13</Index>
</p4ppTags>
</file>

<file path=customXml/item9.xml><?xml version="1.0" encoding="utf-8"?>
<p4ppTags>
  <Name>Text + Index</Name>
  <PpLayout>32</PpLayout>
  <Index>8</Index>
</p4ppTags>
</file>

<file path=customXml/itemProps1.xml><?xml version="1.0" encoding="utf-8"?>
<ds:datastoreItem xmlns:ds="http://schemas.openxmlformats.org/officeDocument/2006/customXml" ds:itemID="{6C79E4F8-DCFB-483C-880A-AEEC6AAFC838}">
  <ds:schemaRefs/>
</ds:datastoreItem>
</file>

<file path=customXml/itemProps10.xml><?xml version="1.0" encoding="utf-8"?>
<ds:datastoreItem xmlns:ds="http://schemas.openxmlformats.org/officeDocument/2006/customXml" ds:itemID="{572FBA73-6DBF-45DA-8282-9342320CFAB0}">
  <ds:schemaRefs/>
</ds:datastoreItem>
</file>

<file path=customXml/itemProps11.xml><?xml version="1.0" encoding="utf-8"?>
<ds:datastoreItem xmlns:ds="http://schemas.openxmlformats.org/officeDocument/2006/customXml" ds:itemID="{80661B8B-A327-44F9-823B-4D9EE0B3EC78}">
  <ds:schemaRefs/>
</ds:datastoreItem>
</file>

<file path=customXml/itemProps12.xml><?xml version="1.0" encoding="utf-8"?>
<ds:datastoreItem xmlns:ds="http://schemas.openxmlformats.org/officeDocument/2006/customXml" ds:itemID="{7CC5F709-E74B-4E5F-A728-923D5062EBEF}">
  <ds:schemaRefs/>
</ds:datastoreItem>
</file>

<file path=customXml/itemProps13.xml><?xml version="1.0" encoding="utf-8"?>
<ds:datastoreItem xmlns:ds="http://schemas.openxmlformats.org/officeDocument/2006/customXml" ds:itemID="{1666F4C2-68F5-4840-A44A-1A646C0925A1}">
  <ds:schemaRefs/>
</ds:datastoreItem>
</file>

<file path=customXml/itemProps14.xml><?xml version="1.0" encoding="utf-8"?>
<ds:datastoreItem xmlns:ds="http://schemas.openxmlformats.org/officeDocument/2006/customXml" ds:itemID="{85D77EE6-52B7-48BE-9EDB-748F1EBB53DE}">
  <ds:schemaRefs/>
</ds:datastoreItem>
</file>

<file path=customXml/itemProps15.xml><?xml version="1.0" encoding="utf-8"?>
<ds:datastoreItem xmlns:ds="http://schemas.openxmlformats.org/officeDocument/2006/customXml" ds:itemID="{B27F640E-84DF-4F97-BC70-D045F1E6594F}">
  <ds:schemaRefs/>
</ds:datastoreItem>
</file>

<file path=customXml/itemProps16.xml><?xml version="1.0" encoding="utf-8"?>
<ds:datastoreItem xmlns:ds="http://schemas.openxmlformats.org/officeDocument/2006/customXml" ds:itemID="{DAD489B2-59DC-4B38-874D-B17423B61E4B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</ds:schemaRefs>
</ds:datastoreItem>
</file>

<file path=customXml/itemProps17.xml><?xml version="1.0" encoding="utf-8"?>
<ds:datastoreItem xmlns:ds="http://schemas.openxmlformats.org/officeDocument/2006/customXml" ds:itemID="{1581BFFB-B4CE-47A8-BE77-DC1339B1E5A7}">
  <ds:schemaRefs/>
</ds:datastoreItem>
</file>

<file path=customXml/itemProps18.xml><?xml version="1.0" encoding="utf-8"?>
<ds:datastoreItem xmlns:ds="http://schemas.openxmlformats.org/officeDocument/2006/customXml" ds:itemID="{D9FE249F-833E-4CF0-BECB-552D01D7DC9E}">
  <ds:schemaRefs/>
</ds:datastoreItem>
</file>

<file path=customXml/itemProps19.xml><?xml version="1.0" encoding="utf-8"?>
<ds:datastoreItem xmlns:ds="http://schemas.openxmlformats.org/officeDocument/2006/customXml" ds:itemID="{EAB520BC-C6EC-457E-8AB5-55DB67C86858}">
  <ds:schemaRefs/>
</ds:datastoreItem>
</file>

<file path=customXml/itemProps2.xml><?xml version="1.0" encoding="utf-8"?>
<ds:datastoreItem xmlns:ds="http://schemas.openxmlformats.org/officeDocument/2006/customXml" ds:itemID="{1618AA06-B22E-4D19-9680-0D7830426729}">
  <ds:schemaRefs/>
</ds:datastoreItem>
</file>

<file path=customXml/itemProps3.xml><?xml version="1.0" encoding="utf-8"?>
<ds:datastoreItem xmlns:ds="http://schemas.openxmlformats.org/officeDocument/2006/customXml" ds:itemID="{15CF3461-70D1-4B54-AFAB-DAFDA0A238CD}">
  <ds:schemaRefs/>
</ds:datastoreItem>
</file>

<file path=customXml/itemProps4.xml><?xml version="1.0" encoding="utf-8"?>
<ds:datastoreItem xmlns:ds="http://schemas.openxmlformats.org/officeDocument/2006/customXml" ds:itemID="{5491C4C0-D119-4E94-AF2B-00298CD6EC18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AD9FB8D5-D9B8-43A0-9E1E-5EE36883C4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6.xml><?xml version="1.0" encoding="utf-8"?>
<ds:datastoreItem xmlns:ds="http://schemas.openxmlformats.org/officeDocument/2006/customXml" ds:itemID="{D7BABA95-BFFE-422B-8591-3271669EEA88}">
  <ds:schemaRefs/>
</ds:datastoreItem>
</file>

<file path=customXml/itemProps7.xml><?xml version="1.0" encoding="utf-8"?>
<ds:datastoreItem xmlns:ds="http://schemas.openxmlformats.org/officeDocument/2006/customXml" ds:itemID="{D8097D0C-BE3E-4AEC-9593-65CFCCB19297}">
  <ds:schemaRefs/>
</ds:datastoreItem>
</file>

<file path=customXml/itemProps8.xml><?xml version="1.0" encoding="utf-8"?>
<ds:datastoreItem xmlns:ds="http://schemas.openxmlformats.org/officeDocument/2006/customXml" ds:itemID="{38AB8DE4-FD9B-4166-BEC3-3F1753596133}">
  <ds:schemaRefs/>
</ds:datastoreItem>
</file>

<file path=customXml/itemProps9.xml><?xml version="1.0" encoding="utf-8"?>
<ds:datastoreItem xmlns:ds="http://schemas.openxmlformats.org/officeDocument/2006/customXml" ds:itemID="{7E35FEDB-1F0E-4D67-A313-4AC59C26FF2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sie-ppt-2010-16x9-standard-eng-v2-1</Template>
  <TotalTime>0</TotalTime>
  <Words>442</Words>
  <Application>Microsoft Office PowerPoint</Application>
  <PresentationFormat>Custom</PresentationFormat>
  <Paragraphs>96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Siemens 2017 – 16:9</vt:lpstr>
      <vt:lpstr>SINAMICS G120P_quick selection guid_2018  Таблица выбора компонентов SINAMICS G120P (инструкция)</vt:lpstr>
      <vt:lpstr>Содержание</vt:lpstr>
      <vt:lpstr>Приводная техника SINAMICS</vt:lpstr>
      <vt:lpstr>Приводная техника SINAMICS</vt:lpstr>
      <vt:lpstr>Cпециалист по работе с насосами. вентиляторами и компрессорами</vt:lpstr>
      <vt:lpstr>Выбор преобразователя частоты</vt:lpstr>
      <vt:lpstr>Пример выбора SINAMICS G120P</vt:lpstr>
      <vt:lpstr>Пример выбора SINAMICS G120P</vt:lpstr>
      <vt:lpstr>Пример выбора SINAMICS G120P</vt:lpstr>
      <vt:lpstr>Пример выбора SINAMICS G120P</vt:lpstr>
      <vt:lpstr>Ссылки на документацию</vt:lpstr>
      <vt:lpstr>Спасибо за внимание!</vt:lpstr>
    </vt:vector>
  </TitlesOfParts>
  <Company>SIEMENS AG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On-stage PowerPoint-Template</dc:title>
  <dc:creator>Nuzhdin, Alexander (RC-RU DF MC)</dc:creator>
  <cp:lastModifiedBy>Nuzhdin Alexander</cp:lastModifiedBy>
  <cp:revision>14</cp:revision>
  <cp:lastPrinted>2017-05-16T13:00:22Z</cp:lastPrinted>
  <dcterms:created xsi:type="dcterms:W3CDTF">2017-05-16T13:00:10Z</dcterms:created>
  <dcterms:modified xsi:type="dcterms:W3CDTF">2018-02-26T09:02:09Z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Release date">
    <vt:lpwstr>November 2017</vt:lpwstr>
  </property>
  <property fmtid="{D5CDD505-2E9C-101B-9397-08002B2CF9AE}" pid="4" name="Office version">
    <vt:lpwstr>2007 and higher</vt:lpwstr>
  </property>
  <property fmtid="{D5CDD505-2E9C-101B-9397-08002B2CF9AE}" pid="5" name="Release version">
    <vt:lpwstr>2.1</vt:lpwstr>
  </property>
  <property fmtid="{D5CDD505-2E9C-101B-9397-08002B2CF9AE}" pid="6" name="ContentTypeId">
    <vt:lpwstr>0x010100E4B33428A1F13B48A80FA1CCD62E23C6</vt:lpwstr>
  </property>
</Properties>
</file>