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3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customXml/itemProps20.xml" ContentType="application/vnd.openxmlformats-officedocument.customXmlPropertie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customXml/itemProps18.xml" ContentType="application/vnd.openxmlformats-officedocument.customXmlProperties+xml"/>
  <Override PartName="/customXml/itemProps36.xml" ContentType="application/vnd.openxmlformats-officedocument.customXmlProperti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customXml/itemProps25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4.xml" ContentType="application/vnd.openxmlformats-officedocument.customXmlProperties+xml"/>
  <Override PartName="/customXml/itemProps32.xml" ContentType="application/vnd.openxmlformats-officedocument.customXmlProperties+xml"/>
  <Override PartName="/customXml/itemProps43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customXml/itemProps21.xml" ContentType="application/vnd.openxmlformats-officedocument.customXmlProperti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customXml/itemProps19.xml" ContentType="application/vnd.openxmlformats-officedocument.customXmlProperties+xml"/>
  <Override PartName="/customXml/itemProps37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customXml/itemProps38.xml" ContentType="application/vnd.openxmlformats-officedocument.customXmlPropertie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customXml/itemProps23.xml" ContentType="application/vnd.openxmlformats-officedocument.customXmlProperties+xml"/>
  <Override PartName="/customXml/itemProps41.xml" ContentType="application/vnd.openxmlformats-officedocument.customXmlPropertie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customXml/itemProps39.xml" ContentType="application/vnd.openxmlformats-officedocument.customXmlPropertie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customXml/itemProps46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customXml/itemProps1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7"/>
  </p:sldMasterIdLst>
  <p:notesMasterIdLst>
    <p:notesMasterId r:id="rId62"/>
  </p:notesMasterIdLst>
  <p:handoutMasterIdLst>
    <p:handoutMasterId r:id="rId63"/>
  </p:handoutMasterIdLst>
  <p:sldIdLst>
    <p:sldId id="257" r:id="rId48"/>
    <p:sldId id="265" r:id="rId49"/>
    <p:sldId id="266" r:id="rId50"/>
    <p:sldId id="267" r:id="rId51"/>
    <p:sldId id="271" r:id="rId52"/>
    <p:sldId id="270" r:id="rId53"/>
    <p:sldId id="272" r:id="rId54"/>
    <p:sldId id="273" r:id="rId55"/>
    <p:sldId id="274" r:id="rId56"/>
    <p:sldId id="275" r:id="rId57"/>
    <p:sldId id="276" r:id="rId58"/>
    <p:sldId id="277" r:id="rId59"/>
    <p:sldId id="268" r:id="rId60"/>
    <p:sldId id="261" r:id="rId61"/>
  </p:sldIdLst>
  <p:sldSz cx="12198350" cy="6858000"/>
  <p:notesSz cx="7099300" cy="10234613"/>
  <p:custDataLst>
    <p:custData r:id="rId24"/>
    <p:tags r:id="rId64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 autoAdjust="0"/>
  </p:normalViewPr>
  <p:slideViewPr>
    <p:cSldViewPr snapToObjects="1" showGuides="1">
      <p:cViewPr>
        <p:scale>
          <a:sx n="66" d="100"/>
          <a:sy n="66" d="100"/>
        </p:scale>
        <p:origin x="-1116" y="-258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  <p:guide pos="2663"/>
        <p:guide pos="2753"/>
        <p:guide pos="5021"/>
        <p:guide pos="5112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8" d="100"/>
          <a:sy n="88" d="100"/>
        </p:scale>
        <p:origin x="-3720" y="-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Master" Target="slideMasters/slideMaster1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61" Type="http://schemas.openxmlformats.org/officeDocument/2006/relationships/slide" Target="slides/slide14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tags" Target="tags/tag1.xml"/><Relationship Id="rId8" Type="http://schemas.openxmlformats.org/officeDocument/2006/relationships/customXml" Target="../customXml/item8.xml"/><Relationship Id="rId51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2.xml"/><Relationship Id="rId67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7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</a:rPr>
              <a:t>Notizen</a:t>
            </a:r>
            <a:r>
              <a:rPr lang="en-US" dirty="0" smtClean="0">
                <a:latin typeface="Arial" pitchFamily="34" charset="0"/>
              </a:rPr>
              <a:t>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3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customXml" Target="../../customXml/item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customXml" Target="../../customXml/item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customXml" Target="../../customXml/item43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customXml" Target="../../customXml/item45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customXml" Target="../../customXml/item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customXml" Target="../../customXml/item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customXml" Target="../../customXml/item10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customXml" Target="../../customXml/item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customXml" Target="../../customXml/item6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customXml" Target="../../customXml/item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customXml" Target="../../customXml/item2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customXml" Target="../../customXml/item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1976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8428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8428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-216000" y="-216000"/>
              <a:ext cx="12628800" cy="7290000"/>
              <a:chOff x="-216000" y="-216000"/>
              <a:chExt cx="12628800" cy="7290000"/>
            </a:xfrm>
          </p:grpSpPr>
          <p:cxnSp>
            <p:nvCxnSpPr>
              <p:cNvPr id="72" name="Gerade Verbindung 71"/>
              <p:cNvCxnSpPr/>
              <p:nvPr userDrawn="1"/>
            </p:nvCxnSpPr>
            <p:spPr bwMode="auto">
              <a:xfrm>
                <a:off x="627063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auto">
              <a:xfrm>
                <a:off x="6099175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auto">
              <a:xfrm>
                <a:off x="62420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auto">
              <a:xfrm>
                <a:off x="8835479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auto">
              <a:xfrm>
                <a:off x="117157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auto">
              <a:xfrm rot="5400000">
                <a:off x="123228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auto">
              <a:xfrm rot="5400000">
                <a:off x="123228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auto">
              <a:xfrm rot="5400000">
                <a:off x="123228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auto">
              <a:xfrm rot="5400000">
                <a:off x="123228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auto">
              <a:xfrm>
                <a:off x="627063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auto">
              <a:xfrm>
                <a:off x="6099175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auto">
              <a:xfrm>
                <a:off x="62420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auto">
              <a:xfrm>
                <a:off x="8835479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auto">
              <a:xfrm>
                <a:off x="117157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auto">
              <a:xfrm rot="5400000">
                <a:off x="-1260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86"/>
              <p:cNvCxnSpPr/>
              <p:nvPr userDrawn="1"/>
            </p:nvCxnSpPr>
            <p:spPr bwMode="auto">
              <a:xfrm rot="5400000">
                <a:off x="-1260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auto">
              <a:xfrm rot="5400000">
                <a:off x="-1260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auto">
              <a:xfrm rot="5400000">
                <a:off x="-1260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3" name="Gruppieren 32"/>
            <p:cNvGrpSpPr/>
            <p:nvPr userDrawn="1"/>
          </p:nvGrpSpPr>
          <p:grpSpPr>
            <a:xfrm>
              <a:off x="4227513" y="-216000"/>
              <a:ext cx="142875" cy="180000"/>
              <a:chOff x="6251575" y="-63600"/>
              <a:chExt cx="142875" cy="180000"/>
            </a:xfrm>
          </p:grpSpPr>
          <p:cxnSp>
            <p:nvCxnSpPr>
              <p:cNvPr id="70" name="Gerade Verbindung 69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7" name="Gruppieren 56"/>
            <p:cNvGrpSpPr/>
            <p:nvPr userDrawn="1"/>
          </p:nvGrpSpPr>
          <p:grpSpPr>
            <a:xfrm>
              <a:off x="4227513" y="6894000"/>
              <a:ext cx="142875" cy="180000"/>
              <a:chOff x="6251575" y="-63600"/>
              <a:chExt cx="142875" cy="180000"/>
            </a:xfrm>
          </p:grpSpPr>
          <p:cxnSp>
            <p:nvCxnSpPr>
              <p:cNvPr id="68" name="Gerade Verbindung 67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Gruppieren 57"/>
            <p:cNvGrpSpPr/>
            <p:nvPr userDrawn="1"/>
          </p:nvGrpSpPr>
          <p:grpSpPr>
            <a:xfrm>
              <a:off x="7970838" y="-216000"/>
              <a:ext cx="142875" cy="180000"/>
              <a:chOff x="6251575" y="-63600"/>
              <a:chExt cx="142875" cy="180000"/>
            </a:xfrm>
          </p:grpSpPr>
          <p:cxnSp>
            <p:nvCxnSpPr>
              <p:cNvPr id="66" name="Gerade Verbindung 65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uppieren 58"/>
            <p:cNvGrpSpPr/>
            <p:nvPr userDrawn="1"/>
          </p:nvGrpSpPr>
          <p:grpSpPr>
            <a:xfrm>
              <a:off x="7970838" y="6894000"/>
              <a:ext cx="142875" cy="180000"/>
              <a:chOff x="6251575" y="-63600"/>
              <a:chExt cx="142875" cy="180000"/>
            </a:xfrm>
          </p:grpSpPr>
          <p:cxnSp>
            <p:nvCxnSpPr>
              <p:cNvPr id="64" name="Gerade Verbindung 63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81637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676800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12929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35453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0298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297162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100326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12877"/>
            <a:ext cx="5472112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12875"/>
            <a:ext cx="5472112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270378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380700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4138034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360815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11413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1976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8428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8428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-216000" y="-216000"/>
              <a:ext cx="12628800" cy="7290000"/>
              <a:chOff x="-216000" y="-216000"/>
              <a:chExt cx="12628800" cy="7290000"/>
            </a:xfrm>
          </p:grpSpPr>
          <p:cxnSp>
            <p:nvCxnSpPr>
              <p:cNvPr id="72" name="Gerade Verbindung 71"/>
              <p:cNvCxnSpPr/>
              <p:nvPr userDrawn="1"/>
            </p:nvCxnSpPr>
            <p:spPr bwMode="auto">
              <a:xfrm>
                <a:off x="627063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auto">
              <a:xfrm>
                <a:off x="6099175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auto">
              <a:xfrm>
                <a:off x="62420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auto">
              <a:xfrm>
                <a:off x="8835479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auto">
              <a:xfrm>
                <a:off x="117157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auto">
              <a:xfrm rot="5400000">
                <a:off x="123228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auto">
              <a:xfrm rot="5400000">
                <a:off x="123228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auto">
              <a:xfrm rot="5400000">
                <a:off x="123228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auto">
              <a:xfrm rot="5400000">
                <a:off x="123228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auto">
              <a:xfrm>
                <a:off x="627063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auto">
              <a:xfrm>
                <a:off x="6099175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auto">
              <a:xfrm>
                <a:off x="62420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auto">
              <a:xfrm>
                <a:off x="8835479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auto">
              <a:xfrm>
                <a:off x="117157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auto">
              <a:xfrm rot="5400000">
                <a:off x="-1260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86"/>
              <p:cNvCxnSpPr/>
              <p:nvPr userDrawn="1"/>
            </p:nvCxnSpPr>
            <p:spPr bwMode="auto">
              <a:xfrm rot="5400000">
                <a:off x="-1260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auto">
              <a:xfrm rot="5400000">
                <a:off x="-1260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auto">
              <a:xfrm rot="5400000">
                <a:off x="-1260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6" name="Gruppieren 55"/>
            <p:cNvGrpSpPr/>
            <p:nvPr userDrawn="1"/>
          </p:nvGrpSpPr>
          <p:grpSpPr>
            <a:xfrm>
              <a:off x="4227513" y="-216000"/>
              <a:ext cx="142875" cy="180000"/>
              <a:chOff x="6251575" y="-63600"/>
              <a:chExt cx="142875" cy="180000"/>
            </a:xfrm>
          </p:grpSpPr>
          <p:cxnSp>
            <p:nvCxnSpPr>
              <p:cNvPr id="70" name="Gerade Verbindung 69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7" name="Gruppieren 56"/>
            <p:cNvGrpSpPr/>
            <p:nvPr userDrawn="1"/>
          </p:nvGrpSpPr>
          <p:grpSpPr>
            <a:xfrm>
              <a:off x="4227513" y="6894000"/>
              <a:ext cx="142875" cy="180000"/>
              <a:chOff x="6251575" y="-63600"/>
              <a:chExt cx="142875" cy="180000"/>
            </a:xfrm>
          </p:grpSpPr>
          <p:cxnSp>
            <p:nvCxnSpPr>
              <p:cNvPr id="68" name="Gerade Verbindung 67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Gruppieren 57"/>
            <p:cNvGrpSpPr/>
            <p:nvPr userDrawn="1"/>
          </p:nvGrpSpPr>
          <p:grpSpPr>
            <a:xfrm>
              <a:off x="7970838" y="-216000"/>
              <a:ext cx="142875" cy="180000"/>
              <a:chOff x="6251575" y="-63600"/>
              <a:chExt cx="142875" cy="180000"/>
            </a:xfrm>
          </p:grpSpPr>
          <p:cxnSp>
            <p:nvCxnSpPr>
              <p:cNvPr id="66" name="Gerade Verbindung 65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uppieren 58"/>
            <p:cNvGrpSpPr/>
            <p:nvPr userDrawn="1"/>
          </p:nvGrpSpPr>
          <p:grpSpPr>
            <a:xfrm>
              <a:off x="7970838" y="6894000"/>
              <a:ext cx="142875" cy="180000"/>
              <a:chOff x="6251575" y="-63600"/>
              <a:chExt cx="142875" cy="180000"/>
            </a:xfrm>
          </p:grpSpPr>
          <p:cxnSp>
            <p:nvCxnSpPr>
              <p:cNvPr id="64" name="Gerade Verbindung 63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258577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259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3"/>
            <a:ext cx="273677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3"/>
            <a:ext cx="259238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55014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4"/>
            <a:ext cx="1295999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2055890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7"/>
            <a:ext cx="4032000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4171778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en-US" dirty="0" smtClean="0"/>
              <a:t>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910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799"/>
            <a:ext cx="4514400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598800"/>
            <a:ext cx="3931200" cy="259200"/>
          </a:xfrm>
        </p:spPr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87200" y="6598800"/>
            <a:ext cx="8409600" cy="259200"/>
          </a:xfrm>
        </p:spPr>
        <p:txBody>
          <a:bodyPr/>
          <a:lstStyle/>
          <a:p>
            <a:r>
              <a:rPr lang="de-DE" dirty="0" smtClean="0"/>
              <a:t>Alexander Nuzhdin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9247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1412875"/>
            <a:ext cx="4514400" cy="4752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3"/>
            <a:ext cx="7539354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0400" y="324000"/>
            <a:ext cx="1584000" cy="670123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144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ru-RU" dirty="0" smtClean="0"/>
              <a:t>Стр.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81836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4"/>
            <a:ext cx="3887914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361033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233059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548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557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219860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1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50" Type="http://schemas.openxmlformats.org/officeDocument/2006/relationships/tags" Target="../tags/tag27.xml"/><Relationship Id="rId55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33" Type="http://schemas.openxmlformats.org/officeDocument/2006/relationships/tags" Target="../tags/tag10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41" Type="http://schemas.openxmlformats.org/officeDocument/2006/relationships/tags" Target="../tags/tag18.xml"/><Relationship Id="rId54" Type="http://schemas.openxmlformats.org/officeDocument/2006/relationships/tags" Target="../tags/tag3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tags" Target="../tags/tag9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3" Type="http://schemas.openxmlformats.org/officeDocument/2006/relationships/tags" Target="../tags/tag3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36" Type="http://schemas.openxmlformats.org/officeDocument/2006/relationships/tags" Target="../tags/tag13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8.xml"/><Relationship Id="rId44" Type="http://schemas.openxmlformats.org/officeDocument/2006/relationships/tags" Target="../tags/tag21.xml"/><Relationship Id="rId52" Type="http://schemas.openxmlformats.org/officeDocument/2006/relationships/tags" Target="../tags/tag2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Relationship Id="rId35" Type="http://schemas.openxmlformats.org/officeDocument/2006/relationships/tags" Target="../tags/tag12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56" Type="http://schemas.openxmlformats.org/officeDocument/2006/relationships/image" Target="../media/image1.wmf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pieren 66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grpSp>
          <p:nvGrpSpPr>
            <p:cNvPr id="68" name="Gruppieren 67"/>
            <p:cNvGrpSpPr/>
            <p:nvPr userDrawn="1"/>
          </p:nvGrpSpPr>
          <p:grpSpPr>
            <a:xfrm>
              <a:off x="-216000" y="-216000"/>
              <a:ext cx="12628800" cy="7290000"/>
              <a:chOff x="-216000" y="-216000"/>
              <a:chExt cx="12628800" cy="7290000"/>
            </a:xfrm>
          </p:grpSpPr>
          <p:cxnSp>
            <p:nvCxnSpPr>
              <p:cNvPr id="85" name="Gerade Verbindung 84"/>
              <p:cNvCxnSpPr/>
              <p:nvPr userDrawn="1"/>
            </p:nvCxnSpPr>
            <p:spPr bwMode="auto">
              <a:xfrm>
                <a:off x="627063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auto">
              <a:xfrm>
                <a:off x="6099175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86"/>
              <p:cNvCxnSpPr/>
              <p:nvPr userDrawn="1"/>
            </p:nvCxnSpPr>
            <p:spPr bwMode="auto">
              <a:xfrm>
                <a:off x="62420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auto">
              <a:xfrm>
                <a:off x="8835479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auto">
              <a:xfrm>
                <a:off x="117157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auto">
              <a:xfrm rot="5400000">
                <a:off x="123228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auto">
              <a:xfrm rot="5400000">
                <a:off x="123228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 Verbindung 91"/>
              <p:cNvCxnSpPr/>
              <p:nvPr userDrawn="1"/>
            </p:nvCxnSpPr>
            <p:spPr bwMode="auto">
              <a:xfrm rot="5400000">
                <a:off x="123228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 Verbindung 92"/>
              <p:cNvCxnSpPr/>
              <p:nvPr userDrawn="1"/>
            </p:nvCxnSpPr>
            <p:spPr bwMode="auto">
              <a:xfrm rot="5400000">
                <a:off x="123228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Gerade Verbindung 93"/>
              <p:cNvCxnSpPr/>
              <p:nvPr userDrawn="1"/>
            </p:nvCxnSpPr>
            <p:spPr bwMode="auto">
              <a:xfrm>
                <a:off x="627063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Gerade Verbindung 94"/>
              <p:cNvCxnSpPr/>
              <p:nvPr userDrawn="1"/>
            </p:nvCxnSpPr>
            <p:spPr bwMode="auto">
              <a:xfrm>
                <a:off x="6099175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 userDrawn="1"/>
            </p:nvCxnSpPr>
            <p:spPr bwMode="auto">
              <a:xfrm>
                <a:off x="62420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Gerade Verbindung 96"/>
              <p:cNvCxnSpPr/>
              <p:nvPr userDrawn="1"/>
            </p:nvCxnSpPr>
            <p:spPr bwMode="auto">
              <a:xfrm>
                <a:off x="8835479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 userDrawn="1"/>
            </p:nvCxnSpPr>
            <p:spPr bwMode="auto">
              <a:xfrm>
                <a:off x="117157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 userDrawn="1"/>
            </p:nvCxnSpPr>
            <p:spPr bwMode="auto">
              <a:xfrm rot="5400000">
                <a:off x="-1260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 userDrawn="1"/>
            </p:nvCxnSpPr>
            <p:spPr bwMode="auto">
              <a:xfrm rot="5400000">
                <a:off x="-1260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 userDrawn="1"/>
            </p:nvCxnSpPr>
            <p:spPr bwMode="auto">
              <a:xfrm rot="5400000">
                <a:off x="-1260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 userDrawn="1"/>
            </p:nvCxnSpPr>
            <p:spPr bwMode="auto">
              <a:xfrm rot="5400000">
                <a:off x="-1260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Gruppieren 68"/>
            <p:cNvGrpSpPr/>
            <p:nvPr userDrawn="1"/>
          </p:nvGrpSpPr>
          <p:grpSpPr>
            <a:xfrm>
              <a:off x="4227513" y="-216000"/>
              <a:ext cx="142875" cy="180000"/>
              <a:chOff x="6251575" y="-63600"/>
              <a:chExt cx="142875" cy="180000"/>
            </a:xfrm>
          </p:grpSpPr>
          <p:cxnSp>
            <p:nvCxnSpPr>
              <p:cNvPr id="83" name="Gerade Verbindung 82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0" name="Gruppieren 69"/>
            <p:cNvGrpSpPr/>
            <p:nvPr userDrawn="1"/>
          </p:nvGrpSpPr>
          <p:grpSpPr>
            <a:xfrm>
              <a:off x="4227513" y="6894000"/>
              <a:ext cx="142875" cy="180000"/>
              <a:chOff x="6251575" y="-63600"/>
              <a:chExt cx="142875" cy="180000"/>
            </a:xfrm>
          </p:grpSpPr>
          <p:cxnSp>
            <p:nvCxnSpPr>
              <p:cNvPr id="81" name="Gerade Verbindung 80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" name="Gruppieren 70"/>
            <p:cNvGrpSpPr/>
            <p:nvPr userDrawn="1"/>
          </p:nvGrpSpPr>
          <p:grpSpPr>
            <a:xfrm>
              <a:off x="7970838" y="-216000"/>
              <a:ext cx="142875" cy="180000"/>
              <a:chOff x="6251575" y="-63600"/>
              <a:chExt cx="142875" cy="180000"/>
            </a:xfrm>
          </p:grpSpPr>
          <p:cxnSp>
            <p:nvCxnSpPr>
              <p:cNvPr id="79" name="Gerade Verbindung 78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uppieren 71"/>
            <p:cNvGrpSpPr/>
            <p:nvPr userDrawn="1"/>
          </p:nvGrpSpPr>
          <p:grpSpPr>
            <a:xfrm>
              <a:off x="7970838" y="6894000"/>
              <a:ext cx="142875" cy="180000"/>
              <a:chOff x="6251575" y="-63600"/>
              <a:chExt cx="142875" cy="180000"/>
            </a:xfrm>
          </p:grpSpPr>
          <p:cxnSp>
            <p:nvCxnSpPr>
              <p:cNvPr id="77" name="Gerade Verbindung 76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cdtRectangle 12 Id15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7"/>
            </p:custDataLst>
          </p:nvPr>
        </p:nvSpPr>
        <p:spPr bwMode="auto">
          <a:xfrm>
            <a:off x="627063" y="1412873"/>
            <a:ext cx="8208962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10130916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cdtText Box 133 Id1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ru-RU" sz="1000" b="1" dirty="0" smtClean="0">
                <a:solidFill>
                  <a:srgbClr val="879BAA"/>
                </a:solidFill>
              </a:rPr>
              <a:t>Для</a:t>
            </a:r>
            <a:r>
              <a:rPr lang="ru-RU" sz="1000" b="1" baseline="0" dirty="0" smtClean="0">
                <a:solidFill>
                  <a:srgbClr val="879BAA"/>
                </a:solidFill>
              </a:rPr>
              <a:t> свободного использования </a:t>
            </a:r>
            <a:r>
              <a:rPr lang="en-US" sz="1000" b="1" dirty="0" smtClean="0">
                <a:solidFill>
                  <a:srgbClr val="879BAA"/>
                </a:solidFill>
              </a:rPr>
              <a:t>© </a:t>
            </a:r>
            <a:r>
              <a:rPr lang="ru-RU" sz="1000" b="1" kern="1200" baseline="0" noProof="0" dirty="0" smtClean="0">
                <a:solidFill>
                  <a:srgbClr val="879BAA"/>
                </a:solidFill>
                <a:latin typeface="Arial" pitchFamily="34" charset="0"/>
                <a:ea typeface="ＭＳ Ｐゴシック" charset="-128"/>
                <a:cs typeface="+mn-cs"/>
              </a:rPr>
              <a:t>ООО Сименс</a:t>
            </a:r>
            <a:r>
              <a:rPr lang="en-US" sz="1000" b="1" kern="1200" baseline="0" noProof="0" dirty="0" smtClean="0">
                <a:solidFill>
                  <a:srgbClr val="879BAA"/>
                </a:solidFill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en-US" sz="1000" b="1" kern="1200" baseline="0" dirty="0" smtClean="0">
                <a:solidFill>
                  <a:srgbClr val="879BAA"/>
                </a:solidFill>
                <a:latin typeface="Arial" pitchFamily="34" charset="0"/>
                <a:ea typeface="ＭＳ Ｐゴシック" charset="-128"/>
                <a:cs typeface="+mn-cs"/>
              </a:rPr>
              <a:t>2017</a:t>
            </a:r>
            <a:endParaRPr lang="en-US" sz="1000" b="1" kern="1200" baseline="0" dirty="0">
              <a:solidFill>
                <a:srgbClr val="879BAA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66" name="p4pp footer - cdtTextBox 13 Id19" hidden="1"/>
          <p:cNvSpPr txBox="1"/>
          <p:nvPr>
            <p:custDataLst>
              <p:tags r:id="rId52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Author / Department</a:t>
            </a:r>
          </a:p>
        </p:txBody>
      </p:sp>
      <p:sp>
        <p:nvSpPr>
          <p:cNvPr id="64" name="p4pp date - cdtTextBox 12 Id17" hidden="1"/>
          <p:cNvSpPr txBox="1"/>
          <p:nvPr>
            <p:custDataLst>
              <p:tags r:id="rId53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XX.XX.20XX</a:t>
            </a:r>
          </a:p>
        </p:txBody>
      </p:sp>
      <p:sp>
        <p:nvSpPr>
          <p:cNvPr id="65" name="p4pp page - cdtTextBox 11 Id18" hidden="1"/>
          <p:cNvSpPr txBox="1"/>
          <p:nvPr>
            <p:custDataLst>
              <p:tags r:id="rId54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 smtClean="0">
                <a:solidFill>
                  <a:srgbClr val="000000"/>
                </a:solidFill>
              </a:rPr>
              <a:t>Стр.</a:t>
            </a:r>
            <a:r>
              <a:rPr lang="en-US" sz="1000" noProof="0" dirty="0" smtClean="0">
                <a:solidFill>
                  <a:srgbClr val="000000"/>
                </a:solidFill>
              </a:rPr>
              <a:t>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787200" y="6598800"/>
            <a:ext cx="8409600" cy="259200"/>
          </a:xfrm>
          <a:prstGeom prst="rect">
            <a:avLst/>
          </a:prstGeom>
        </p:spPr>
        <p:txBody>
          <a:bodyPr vert="horz" lIns="0" tIns="0" rIns="482400" bIns="11520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Автомобильная промышленность и решения в России</a:t>
            </a:r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0" y="6598800"/>
            <a:ext cx="3931200" cy="259200"/>
          </a:xfrm>
          <a:prstGeom prst="rect">
            <a:avLst/>
          </a:prstGeom>
        </p:spPr>
        <p:txBody>
          <a:bodyPr vert="horz" lIns="1908000" tIns="0" rIns="0" bIns="11520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15.09.2016</a:t>
            </a:r>
            <a:endParaRPr lang="en-US" dirty="0"/>
          </a:p>
        </p:txBody>
      </p:sp>
      <p:sp>
        <p:nvSpPr>
          <p:cNvPr id="6" name="page"/>
          <p:cNvSpPr>
            <a:spLocks noGrp="1"/>
          </p:cNvSpPr>
          <p:nvPr>
            <p:ph type="sldNum" sz="quarter" idx="4"/>
          </p:nvPr>
        </p:nvSpPr>
        <p:spPr>
          <a:xfrm>
            <a:off x="0" y="6598800"/>
            <a:ext cx="1764000" cy="259200"/>
          </a:xfrm>
          <a:prstGeom prst="rect">
            <a:avLst/>
          </a:prstGeom>
        </p:spPr>
        <p:txBody>
          <a:bodyPr vert="horz" lIns="626400" tIns="0" rIns="0" bIns="115200" rtlCol="0" anchor="t" anchorCtr="0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empower - DO NOT DELETE!!!" hidden="1"/>
          <p:cNvSpPr/>
          <p:nvPr>
            <p:custDataLst>
              <p:tags r:id="rId55"/>
            </p:custDataLst>
          </p:nvPr>
        </p:nvSpPr>
        <p:spPr bwMode="auto">
          <a:xfrm>
            <a:off x="-1270000" y="-1270000"/>
            <a:ext cx="0" cy="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3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2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energy-efficient-drives" TargetMode="External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energy-efficient-drives" TargetMode="External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energy-efficient-drives" TargetMode="External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-v20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siemens.com/sinamics-g120p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3.jpeg"/><Relationship Id="rId4" Type="http://schemas.openxmlformats.org/officeDocument/2006/relationships/tags" Target="../tags/tag97.xml"/><Relationship Id="rId9" Type="http://schemas.openxmlformats.org/officeDocument/2006/relationships/hyperlink" Target="mailto:icc.ru@siemen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siemens.com/sinamics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-g120" TargetMode="External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siemens.com/sinamics-g120p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http://www.google.ru/url?sa=i&amp;rct=j&amp;q=&amp;esrc=s&amp;source=images&amp;cd=&amp;cad=rja&amp;uact=8&amp;ved=0ahUKEwivgPPduJDSAhXMA5oKHXPeCewQjRwIBw&amp;url=http://www.reggiani.net/wall-and-ceiling-mounted-luminaires/family/cyl-light-ip&amp;bvm=bv.146786187,d.bGs&amp;psig=AFQjCNE0kOk2CyfC4SS9G2S5z7UiXG1rEg&amp;ust=14871910956113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" TargetMode="External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tartdrive" TargetMode="External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hyperlink" Target="http://www.siemens.com/energy-efficient-drives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hyperlink" Target="http://www.siemens.com/sinamics-v20" TargetMode="Externa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energy-efficient-drives" TargetMode="External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energy-efficient-drives" TargetMode="External"/><Relationship Id="rId2" Type="http://schemas.openxmlformats.org/officeDocument/2006/relationships/hyperlink" Target="http://www.siemens.com/sinamics-v2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Картинки по запросу Drives for Water Industry SIEME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506" y="1"/>
            <a:ext cx="1221985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63" y="2504830"/>
            <a:ext cx="6480000" cy="3232866"/>
          </a:xfrm>
        </p:spPr>
        <p:txBody>
          <a:bodyPr/>
          <a:lstStyle/>
          <a:p>
            <a:r>
              <a:rPr lang="en-US" dirty="0"/>
              <a:t>SINAMICS </a:t>
            </a:r>
            <a:r>
              <a:rPr lang="en-US" dirty="0" smtClean="0"/>
              <a:t>G120P.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ru-RU" dirty="0"/>
              <a:t>решений в области водоочистки и водоподготовки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000" b="0" noProof="0" dirty="0" smtClean="0"/>
              <a:t/>
            </a:r>
            <a:br>
              <a:rPr lang="en-US" sz="1000" b="0" noProof="0" dirty="0" smtClean="0"/>
            </a:br>
            <a:r>
              <a:rPr lang="ru-RU" sz="2000" b="0" noProof="0" dirty="0" smtClean="0"/>
              <a:t>Модульные</a:t>
            </a:r>
            <a:r>
              <a:rPr lang="ru-RU" sz="2000" b="0" dirty="0" smtClean="0"/>
              <a:t> преобразователи частоты</a:t>
            </a:r>
            <a:endParaRPr lang="en-US" sz="2000" b="0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siemens.com/</a:t>
            </a:r>
            <a:r>
              <a:rPr lang="en-US" dirty="0" smtClean="0"/>
              <a:t>sinamics-g120p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7063" y="5842800"/>
            <a:ext cx="3671912" cy="324000"/>
          </a:xfrm>
        </p:spPr>
        <p:txBody>
          <a:bodyPr/>
          <a:lstStyle/>
          <a:p>
            <a:r>
              <a:rPr lang="ru-RU" dirty="0" smtClean="0"/>
              <a:t>Для свободного использования</a:t>
            </a:r>
            <a:r>
              <a:rPr lang="en-US" dirty="0" smtClean="0"/>
              <a:t> </a:t>
            </a:r>
            <a:r>
              <a:rPr lang="en-US" noProof="0" dirty="0" smtClean="0"/>
              <a:t>© </a:t>
            </a:r>
            <a:r>
              <a:rPr lang="ru-RU" noProof="0" dirty="0" smtClean="0"/>
              <a:t> ООО Сименс</a:t>
            </a:r>
            <a:r>
              <a:rPr lang="en-US" noProof="0" dirty="0" smtClean="0"/>
              <a:t> 2017</a:t>
            </a:r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781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Прямоугольник 8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www.siemens.com/energy-efficient-drives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9175" y="1484784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Типичными вариантами использования </a:t>
            </a:r>
            <a:r>
              <a:rPr lang="ru-RU" sz="1600" b="1" dirty="0" smtClean="0">
                <a:solidFill>
                  <a:schemeClr val="tx1"/>
                </a:solidFill>
              </a:rPr>
              <a:t>спящего режима </a:t>
            </a:r>
            <a:r>
              <a:rPr lang="ru-RU" sz="1600" dirty="0" smtClean="0">
                <a:solidFill>
                  <a:schemeClr val="tx1"/>
                </a:solidFill>
              </a:rPr>
              <a:t>являются случаи регулирования давления и температуры с помощью насосов или вентиляторов.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Спящий режим обеспечивает экономию энергии, а также снижение механического износа и излучения шума.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Преобразователь выключает двигатель, если это позволяют условия установки, а при необходимости снова включает.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 спящем режиме двигатель выключен, однако преобразователь продолжает контролировать заданное значение частоты вращения или отклонение технологического регулятора.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 descr="C:\Users\z003btur\Desktop\Temp\ECO mode\G_SY02_XX_01985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12" y="1474788"/>
            <a:ext cx="2876550" cy="2876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Прямоугольник 8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www.siemens.com/energy-efficient-drives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9175" y="1484784"/>
            <a:ext cx="56166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Функция байпаса </a:t>
            </a:r>
            <a:r>
              <a:rPr lang="ru-RU" sz="1600" dirty="0" smtClean="0">
                <a:solidFill>
                  <a:schemeClr val="tx1"/>
                </a:solidFill>
              </a:rPr>
              <a:t>переключает двигатель с преобразователя на сеть. Предлагаются следующие возможности: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- Функция байпаса при активизации через управляющий сигнал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- Функция байпаса в зависимости от частоты вращения.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Преобразователь через свои цифровые выходы управляет двумя контакторами.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Преобразователь анализирует сигналы квитирования от контакторов с помощью своих цифровых входов. При этом при прямой схемной логике (</a:t>
            </a:r>
            <a:r>
              <a:rPr lang="ru-RU" sz="1600" dirty="0" err="1" smtClean="0">
                <a:solidFill>
                  <a:schemeClr val="tx1"/>
                </a:solidFill>
              </a:rPr>
              <a:t>high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level</a:t>
            </a:r>
            <a:r>
              <a:rPr lang="ru-RU" sz="1600" dirty="0" smtClean="0">
                <a:solidFill>
                  <a:schemeClr val="tx1"/>
                </a:solidFill>
              </a:rPr>
              <a:t> = ON) оба контактора должны быть выполнены как NO.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2" descr="C:\Users\z003btur\Desktop\Temp\ECO mode\G_SY02_XX_01986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593" y="1486603"/>
            <a:ext cx="2876550" cy="2865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Прямоугольник 8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www.siemens.com/energy-efficient-drives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9175" y="1484784"/>
            <a:ext cx="5616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Каскадное регулирование </a:t>
            </a:r>
            <a:r>
              <a:rPr lang="ru-RU" sz="1600" dirty="0" smtClean="0">
                <a:solidFill>
                  <a:schemeClr val="tx1"/>
                </a:solidFill>
              </a:rPr>
              <a:t>подходит для применений, которые, в зависимости от нагрузки, требуют одновременной работы от одного до четырех двигателей. При этом выполняется регулирование, например, сильно меняющихся режимов давлений или расходов.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 зависимости от отклонения PID каскадное регулирование преобразователя включает или выключает до трех других двигателей с помощью контактора или пускателей двигателей.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Как каскадное регулирование, так и спящий режим подходят для регулирования различных значений расхода и давления.</a:t>
            </a:r>
          </a:p>
        </p:txBody>
      </p:sp>
      <p:pic>
        <p:nvPicPr>
          <p:cNvPr id="10" name="Picture 2" descr="C:\Users\z003btur\Desktop\Temp\ECO mode\G_SY02_XX_01987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74" y="1471721"/>
            <a:ext cx="2876550" cy="2876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9175" y="1484784"/>
            <a:ext cx="56166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Модульная конструкция </a:t>
            </a:r>
            <a:r>
              <a:rPr lang="ru-RU" sz="1600" dirty="0" smtClean="0">
                <a:solidFill>
                  <a:schemeClr val="tx1"/>
                </a:solidFill>
              </a:rPr>
              <a:t>позволяет существенно сократить склад запасных частей, а также производить "горячую замену" силовых модулей без разрыва сетевых интерфейсов (при соблюдении всех норм безопасности). Например, можно заменить вышедшую из строя силовую часть, отключив силовое питание, и сняв управляющий модуль (при этом управляющий модуль продолжает работать, обрабатывать сигналы управления задания и </a:t>
            </a:r>
            <a:r>
              <a:rPr lang="ru-RU" sz="1600" dirty="0" err="1" smtClean="0">
                <a:solidFill>
                  <a:schemeClr val="tx1"/>
                </a:solidFill>
              </a:rPr>
              <a:t>т.п</a:t>
            </a:r>
            <a:r>
              <a:rPr lang="ru-RU" sz="1600" dirty="0" smtClean="0">
                <a:solidFill>
                  <a:schemeClr val="tx1"/>
                </a:solidFill>
              </a:rPr>
              <a:t>, не отключаясь от сети </a:t>
            </a:r>
            <a:r>
              <a:rPr lang="ru-RU" sz="1600" dirty="0" err="1" smtClean="0">
                <a:solidFill>
                  <a:schemeClr val="tx1"/>
                </a:solidFill>
              </a:rPr>
              <a:t>Profibus</a:t>
            </a:r>
            <a:r>
              <a:rPr lang="ru-RU" sz="1600" dirty="0" smtClean="0">
                <a:solidFill>
                  <a:schemeClr val="tx1"/>
                </a:solidFill>
              </a:rPr>
              <a:t>), после замены силовой части (аналогичная силовая часть) устанавливается управляющая часть подаётся силовое питание и ПЧ начинает работать без дополнительного </a:t>
            </a:r>
            <a:r>
              <a:rPr lang="ru-RU" sz="1600" dirty="0" err="1" smtClean="0">
                <a:solidFill>
                  <a:schemeClr val="tx1"/>
                </a:solidFill>
              </a:rPr>
              <a:t>параметрирования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Конструкция вентиляции выполнена таким образом, чтобы обеспечивать вентиляцию только силовых компонентов для отвода тепла не продувая воздух например через блок управления, увеличивает надёжность работы ПЧ.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89090" name="Picture 2" descr="C:\Users\z003btur\Desktop\Temp\P_D011_XX_00255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75" y="1827688"/>
            <a:ext cx="4660107" cy="3561507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rId3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www.siemens.com/sinamics-g120p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r>
              <a:rPr lang="ru-RU" noProof="0" dirty="0" smtClean="0"/>
              <a:t> Вас за внимание</a:t>
            </a:r>
            <a:r>
              <a:rPr lang="en-US" noProof="0" dirty="0" smtClean="0"/>
              <a:t>!</a:t>
            </a:r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 smtClean="0"/>
              <a:t>DF MC GMC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Москва, Россия</a:t>
            </a:r>
            <a:endParaRPr lang="en-US" dirty="0" smtClean="0"/>
          </a:p>
          <a:p>
            <a:r>
              <a:rPr lang="en-US" dirty="0" smtClean="0"/>
              <a:t>E-mail:</a:t>
            </a:r>
            <a:br>
              <a:rPr lang="en-US" dirty="0" smtClean="0"/>
            </a:br>
            <a:r>
              <a:rPr lang="en-US" dirty="0" smtClean="0">
                <a:hlinkClick r:id="rId9"/>
              </a:rPr>
              <a:t>icc.ru@siemens.com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en-US" dirty="0" smtClean="0"/>
              <a:t> </a:t>
            </a:r>
            <a:fld id="{99E26495-FA13-4534-B451-FB78AC0E31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dtTextBox 2 Id3"/>
          <p:cNvSpPr txBox="1"/>
          <p:nvPr>
            <p:custDataLst>
              <p:tags r:id="rId4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5" name="cdtTextBox 4 Id5"/>
          <p:cNvSpPr txBox="1"/>
          <p:nvPr>
            <p:custDataLst>
              <p:tags r:id="rId6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siemens.com/</a:t>
            </a:r>
            <a:r>
              <a:rPr lang="en-US" b="1" dirty="0" err="1" smtClean="0">
                <a:solidFill>
                  <a:srgbClr val="000000"/>
                </a:solidFill>
              </a:rPr>
              <a:t>sinamics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5" descr="Картинки по запросу Drives for Water Industry SIEMENS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10"/>
          <a:srcRect l="32215" r="322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88954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общепромышленных и специальных применений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7" name="Прямоугольник 16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www.siemens.com/sinamics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67" y="2128262"/>
            <a:ext cx="984084" cy="9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324" y="3178734"/>
            <a:ext cx="979327" cy="9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324" y="4223104"/>
            <a:ext cx="979327" cy="97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657" y="5270944"/>
            <a:ext cx="973993" cy="96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562671" y="2211194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Насосы, вентиляторы, компрессоры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62671" y="3402231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Перемещение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62671" y="4503837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Переработка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62671" y="5562471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Обработка</a:t>
            </a:r>
          </a:p>
        </p:txBody>
      </p:sp>
      <p:pic>
        <p:nvPicPr>
          <p:cNvPr id="28" name="Picture 4" descr="C:\Users\z003btur\Desktop\Temp\P_D211_XX_00337P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1043" y="3398566"/>
            <a:ext cx="2520280" cy="271621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370983" y="148478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Основные сферы применения приводной техники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70982" y="2128261"/>
            <a:ext cx="561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 зависимости от сферы применения, в семействе SINAMICS для каждой задачи привода имеется оптимально подобранная модификация.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общепромышленных и специальных применений в пищевой промышленности</a:t>
            </a:r>
            <a:endParaRPr lang="en-US" sz="1800" b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7" name="Прямоугольник 16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www.siemens.com/sinamics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67" y="1412776"/>
            <a:ext cx="9201808" cy="473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598800"/>
            <a:ext cx="3931200" cy="259200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99175" y="148478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SINAMICS G120P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9175" y="180646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Специалист по работе с насосами, вентиляторами и компрессорами</a:t>
            </a:r>
          </a:p>
        </p:txBody>
      </p:sp>
      <p:sp>
        <p:nvSpPr>
          <p:cNvPr id="17" name="Прямоугольник 16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www.siemens.com/sinamics-g120p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2" descr="Картинки по запросу PROFIBUS DP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0703" y="5691512"/>
            <a:ext cx="1440160" cy="761824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PROFINET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559" y="5691512"/>
            <a:ext cx="1440160" cy="761824"/>
          </a:xfrm>
          <a:prstGeom prst="rect">
            <a:avLst/>
          </a:prstGeom>
          <a:noFill/>
        </p:spPr>
      </p:pic>
      <p:pic>
        <p:nvPicPr>
          <p:cNvPr id="16" name="Picture 2" descr="Картинки по запросу modbus rtu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0863" y="5910860"/>
            <a:ext cx="1278481" cy="407844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4373" y="1434951"/>
            <a:ext cx="984084" cy="9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Картинки по запросу IP20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549302">
            <a:off x="8909402" y="815995"/>
            <a:ext cx="1046145" cy="852835"/>
          </a:xfrm>
          <a:prstGeom prst="rect">
            <a:avLst/>
          </a:prstGeom>
          <a:noFill/>
        </p:spPr>
      </p:pic>
      <p:pic>
        <p:nvPicPr>
          <p:cNvPr id="24" name="Picture 2" descr="Картинки по запросу IP55 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498431">
            <a:off x="8030728" y="490093"/>
            <a:ext cx="1044889" cy="85181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099175" y="2391236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Напряжение питания</a:t>
            </a:r>
            <a:r>
              <a:rPr lang="ru-RU" sz="1600" dirty="0" smtClean="0">
                <a:solidFill>
                  <a:schemeClr val="tx1"/>
                </a:solidFill>
              </a:rPr>
              <a:t>: 3</a:t>
            </a:r>
            <a:r>
              <a:rPr lang="en-US" sz="1600" dirty="0" smtClean="0">
                <a:solidFill>
                  <a:schemeClr val="tx1"/>
                </a:solidFill>
              </a:rPr>
              <a:t>AC 400</a:t>
            </a:r>
            <a:r>
              <a:rPr lang="ru-RU" sz="1600" dirty="0" smtClean="0">
                <a:solidFill>
                  <a:schemeClr val="tx1"/>
                </a:solidFill>
              </a:rPr>
              <a:t>В</a:t>
            </a:r>
            <a:r>
              <a:rPr lang="en-US" sz="1600" dirty="0" smtClean="0">
                <a:solidFill>
                  <a:schemeClr val="tx1"/>
                </a:solidFill>
              </a:rPr>
              <a:t>; 3AC 690</a:t>
            </a:r>
            <a:r>
              <a:rPr lang="ru-RU" sz="1600" dirty="0" smtClean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99175" y="2730406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Мощность</a:t>
            </a:r>
            <a:r>
              <a:rPr lang="ru-RU" sz="1600" dirty="0" smtClean="0">
                <a:solidFill>
                  <a:schemeClr val="tx1"/>
                </a:solidFill>
              </a:rPr>
              <a:t>: от 0,37 до 250 кВт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99175" y="306896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Функции безопасности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STO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99175" y="450912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Работа</a:t>
            </a:r>
            <a:r>
              <a:rPr lang="ru-RU" sz="1600" dirty="0" smtClean="0">
                <a:solidFill>
                  <a:schemeClr val="tx1"/>
                </a:solidFill>
              </a:rPr>
              <a:t>: с асинхронными двигателями</a:t>
            </a:r>
          </a:p>
        </p:txBody>
      </p:sp>
      <p:pic>
        <p:nvPicPr>
          <p:cNvPr id="30" name="Picture 5" descr="ST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1823" y="3525160"/>
            <a:ext cx="2016224" cy="98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>
          <a:xfrm>
            <a:off x="0" y="6598800"/>
            <a:ext cx="3931200" cy="259200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pic>
        <p:nvPicPr>
          <p:cNvPr id="3074" name="Picture 2" descr="C:\Users\z003btur\Desktop\Temp\Новая папка (2)\P_D011_XX_01000P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9178" y="1553414"/>
            <a:ext cx="3161765" cy="4138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Прямоугольник 8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www.siemens.com/sinamics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9175" y="1484784"/>
            <a:ext cx="56166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Единая система</a:t>
            </a:r>
            <a:r>
              <a:rPr lang="ru-RU" sz="1600" dirty="0" smtClean="0">
                <a:solidFill>
                  <a:schemeClr val="tx1"/>
                </a:solidFill>
              </a:rPr>
              <a:t> параметров и </a:t>
            </a:r>
            <a:r>
              <a:rPr lang="ru-RU" sz="1600" dirty="0" err="1" smtClean="0">
                <a:solidFill>
                  <a:schemeClr val="tx1"/>
                </a:solidFill>
              </a:rPr>
              <a:t>параметрирования</a:t>
            </a:r>
            <a:r>
              <a:rPr lang="ru-RU" sz="1600" dirty="0" smtClean="0">
                <a:solidFill>
                  <a:schemeClr val="tx1"/>
                </a:solidFill>
              </a:rPr>
              <a:t> ПЧ SINAMICS всех моделей.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Вся линейка ПЧ SINAMICS имеет единую систему </a:t>
            </a:r>
            <a:r>
              <a:rPr lang="ru-RU" sz="1600" dirty="0" err="1" smtClean="0">
                <a:solidFill>
                  <a:schemeClr val="tx1"/>
                </a:solidFill>
              </a:rPr>
              <a:t>параметрирования</a:t>
            </a:r>
            <a:r>
              <a:rPr lang="ru-RU" sz="1600" dirty="0" smtClean="0">
                <a:solidFill>
                  <a:schemeClr val="tx1"/>
                </a:solidFill>
              </a:rPr>
              <a:t>, сообщений об ошибках и предупреждениях. Т.е. изучив один ПЧ из линейки SINAMICS специалист получает знания по всей линейке ПЧ (остальные ПЧ могут иметь больше или меньше параметров в рамках своей функциональности.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Таким образом, обучения специалистов, которые обслуживают технику очень сокращается в расходах и времени подготовки. Тоже касается ПО для ввода в эксплуатацию - одно единое ПО для всех ПЧ SINAMICS причем абсолютно БЕСПЛАТНОЕ (включая обновления) с интеграцией в ПО автоматизации (STEP7 или TIA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Portal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18" name="Picture 4" descr="C:\Users\z003btur\Desktop\Temp\P_D211_XX_00337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75" y="2204864"/>
            <a:ext cx="3703574" cy="39915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Прямоугольник 8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www.siemens.com/startdrive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9175" y="1484784"/>
            <a:ext cx="56166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TIA</a:t>
            </a:r>
            <a:r>
              <a:rPr lang="en-US" sz="1600" b="1" dirty="0" smtClean="0">
                <a:solidFill>
                  <a:schemeClr val="tx1"/>
                </a:solidFill>
              </a:rPr>
              <a:t>-</a:t>
            </a:r>
            <a:r>
              <a:rPr lang="ru-RU" sz="1600" b="1" dirty="0" err="1" smtClean="0">
                <a:solidFill>
                  <a:schemeClr val="tx1"/>
                </a:solidFill>
              </a:rPr>
              <a:t>Portal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err="1" smtClean="0">
                <a:solidFill>
                  <a:schemeClr val="tx1"/>
                </a:solidFill>
              </a:rPr>
              <a:t>Totally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Integrated</a:t>
            </a:r>
            <a:r>
              <a:rPr lang="ru-RU" sz="1600" dirty="0" smtClean="0">
                <a:solidFill>
                  <a:schemeClr val="tx1"/>
                </a:solidFill>
              </a:rPr>
              <a:t> Automation </a:t>
            </a:r>
            <a:r>
              <a:rPr lang="ru-RU" sz="1600" dirty="0" err="1" smtClean="0">
                <a:solidFill>
                  <a:schemeClr val="tx1"/>
                </a:solidFill>
              </a:rPr>
              <a:t>Portal</a:t>
            </a:r>
            <a:r>
              <a:rPr lang="ru-RU" sz="1600" dirty="0" smtClean="0">
                <a:solidFill>
                  <a:schemeClr val="tx1"/>
                </a:solidFill>
              </a:rPr>
              <a:t>) — интегрированная среда разработки программного обеспечения систем автоматизации технологических процессов от уровня приводов и контроллеров до уровня человеко-машинного интерфейса.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Совместимость всех программных компонентов, т.е. нет проблем с полной интеграцией преобразователей в общую систему автоматизации (у конкурентов, как правило, урезанные функциональные возможности интеграции).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Возможность удалённой диагностики, ввода в эксплуатацию, изменению настроек и данных. ПЧ SINAMICS позволяют применять методы удалённого </a:t>
            </a:r>
            <a:r>
              <a:rPr lang="ru-RU" sz="1600" dirty="0" err="1" smtClean="0">
                <a:solidFill>
                  <a:schemeClr val="tx1"/>
                </a:solidFill>
              </a:rPr>
              <a:t>параметрирования</a:t>
            </a:r>
            <a:r>
              <a:rPr lang="ru-RU" sz="1600" dirty="0" smtClean="0">
                <a:solidFill>
                  <a:schemeClr val="tx1"/>
                </a:solidFill>
              </a:rPr>
              <a:t>, диагностики, за счёт стандартных средств (само ПО для </a:t>
            </a:r>
            <a:r>
              <a:rPr lang="ru-RU" sz="1600" dirty="0" err="1" smtClean="0">
                <a:solidFill>
                  <a:schemeClr val="tx1"/>
                </a:solidFill>
              </a:rPr>
              <a:t>параметрирования</a:t>
            </a:r>
            <a:r>
              <a:rPr lang="ru-RU" sz="1600" dirty="0" smtClean="0">
                <a:solidFill>
                  <a:schemeClr val="tx1"/>
                </a:solidFill>
              </a:rPr>
              <a:t> ПЧ SINAMICS является БЕСПЛАТНЫМ).</a:t>
            </a:r>
          </a:p>
        </p:txBody>
      </p:sp>
      <p:pic>
        <p:nvPicPr>
          <p:cNvPr id="11" name="Picture 2" descr="Integrated Engineer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75" y="1460148"/>
            <a:ext cx="4451499" cy="3048972"/>
          </a:xfrm>
          <a:prstGeom prst="rect">
            <a:avLst/>
          </a:prstGeom>
          <a:noFill/>
        </p:spPr>
      </p:pic>
      <p:pic>
        <p:nvPicPr>
          <p:cNvPr id="12" name="Picture 2" descr="Картинки по запросу PROFIBUS DP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6869" y="4467376"/>
            <a:ext cx="1440160" cy="761824"/>
          </a:xfrm>
          <a:prstGeom prst="rect">
            <a:avLst/>
          </a:prstGeom>
          <a:noFill/>
        </p:spPr>
      </p:pic>
      <p:pic>
        <p:nvPicPr>
          <p:cNvPr id="13" name="Picture 4" descr="Картинки по запросу PROFINET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7029" y="4467375"/>
            <a:ext cx="1440160" cy="7618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Прямоугольник 8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www.siemens.com/energy-efficient-drives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26567" y="1484784"/>
            <a:ext cx="3600400" cy="35283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9175" y="1484784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 зависимости от задач применения можно обеспечить </a:t>
            </a:r>
            <a:r>
              <a:rPr lang="ru-RU" sz="1600" b="1" dirty="0" smtClean="0">
                <a:solidFill>
                  <a:schemeClr val="tx1"/>
                </a:solidFill>
              </a:rPr>
              <a:t>максимально возможную </a:t>
            </a:r>
            <a:r>
              <a:rPr lang="ru-RU" sz="1600" b="1" dirty="0" err="1" smtClean="0">
                <a:solidFill>
                  <a:schemeClr val="tx1"/>
                </a:solidFill>
              </a:rPr>
              <a:t>энергоэффективность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при работе ПЧ, т.е. набор настроек ПЧ SINAMICS позволяет всегда получить оптимальную настройку ПЧ для вопросов </a:t>
            </a:r>
            <a:r>
              <a:rPr lang="ru-RU" sz="1600" dirty="0" err="1" smtClean="0">
                <a:solidFill>
                  <a:schemeClr val="tx1"/>
                </a:solidFill>
              </a:rPr>
              <a:t>энергоэффективности</a:t>
            </a:r>
            <a:r>
              <a:rPr lang="ru-RU" sz="1600" dirty="0" smtClean="0">
                <a:solidFill>
                  <a:schemeClr val="tx1"/>
                </a:solidFill>
              </a:rPr>
              <a:t>, а также простыми методами через параметры проверить реальный расход электроэнергии и экономию электроэнергии.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2" descr="ECO mo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060" y="1594083"/>
            <a:ext cx="685800" cy="685800"/>
          </a:xfrm>
          <a:prstGeom prst="rect">
            <a:avLst/>
          </a:prstGeom>
          <a:noFill/>
        </p:spPr>
      </p:pic>
      <p:pic>
        <p:nvPicPr>
          <p:cNvPr id="17" name="Picture 4" descr="PROFIenerg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1355" y="2261468"/>
            <a:ext cx="685800" cy="685800"/>
          </a:xfrm>
          <a:prstGeom prst="rect">
            <a:avLst/>
          </a:prstGeom>
          <a:noFill/>
        </p:spPr>
      </p:pic>
      <p:pic>
        <p:nvPicPr>
          <p:cNvPr id="18" name="Picture 6" descr="Hibernation mo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4657" y="2917897"/>
            <a:ext cx="685800" cy="685800"/>
          </a:xfrm>
          <a:prstGeom prst="rect">
            <a:avLst/>
          </a:prstGeom>
          <a:noFill/>
        </p:spPr>
      </p:pic>
      <p:pic>
        <p:nvPicPr>
          <p:cNvPr id="19" name="Picture 8" descr="Bypass mo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583" y="2924944"/>
            <a:ext cx="685800" cy="685800"/>
          </a:xfrm>
          <a:prstGeom prst="rect">
            <a:avLst/>
          </a:prstGeom>
          <a:noFill/>
        </p:spPr>
      </p:pic>
      <p:pic>
        <p:nvPicPr>
          <p:cNvPr id="20" name="Picture 10" descr="Cascad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89225" y="1594247"/>
            <a:ext cx="685800" cy="685800"/>
          </a:xfrm>
          <a:prstGeom prst="rect">
            <a:avLst/>
          </a:prstGeom>
          <a:noFill/>
        </p:spPr>
      </p:pic>
      <p:pic>
        <p:nvPicPr>
          <p:cNvPr id="21" name="Picture 12" descr="Energy balanci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33887" y="3583486"/>
            <a:ext cx="685800" cy="685800"/>
          </a:xfrm>
          <a:prstGeom prst="rect">
            <a:avLst/>
          </a:prstGeom>
          <a:noFill/>
        </p:spPr>
      </p:pic>
      <p:pic>
        <p:nvPicPr>
          <p:cNvPr id="22" name="Picture 14" descr="Reactive power compensati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97161" y="4243463"/>
            <a:ext cx="685800" cy="685800"/>
          </a:xfrm>
          <a:prstGeom prst="rect">
            <a:avLst/>
          </a:prstGeom>
          <a:noFill/>
        </p:spPr>
      </p:pic>
      <p:pic>
        <p:nvPicPr>
          <p:cNvPr id="23" name="Picture 16" descr="Kinetic energy buff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2723" y="1594247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8" descr="Electric energy buff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0021" y="4238701"/>
            <a:ext cx="685800" cy="685800"/>
          </a:xfrm>
          <a:prstGeom prst="rect">
            <a:avLst/>
          </a:prstGeom>
          <a:noFill/>
        </p:spPr>
      </p:pic>
      <p:pic>
        <p:nvPicPr>
          <p:cNvPr id="25" name="Picture 20" descr="Optimized pulse pattern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55975" y="3582268"/>
            <a:ext cx="685800" cy="685800"/>
          </a:xfrm>
          <a:prstGeom prst="rect">
            <a:avLst/>
          </a:prstGeom>
          <a:noFill/>
        </p:spPr>
      </p:pic>
      <p:pic>
        <p:nvPicPr>
          <p:cNvPr id="26" name="Picture 22" descr="Energy usage / energy-saving count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17962" y="2918692"/>
            <a:ext cx="685800" cy="685800"/>
          </a:xfrm>
          <a:prstGeom prst="rect">
            <a:avLst/>
          </a:prstGeom>
          <a:noFill/>
        </p:spPr>
      </p:pic>
      <p:pic>
        <p:nvPicPr>
          <p:cNvPr id="27" name="Picture 24" descr="Energy recover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55975" y="2255118"/>
            <a:ext cx="685800" cy="685800"/>
          </a:xfrm>
          <a:prstGeom prst="rect">
            <a:avLst/>
          </a:prstGeom>
          <a:noFill/>
        </p:spPr>
      </p:pic>
      <p:pic>
        <p:nvPicPr>
          <p:cNvPr id="28" name="Picture 26" descr="DC link coupling with SINAMICS V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0583" y="4255368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Прямоугольник 8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www.siemens.com/energy-efficient-drives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9175" y="1484784"/>
            <a:ext cx="56166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Режим </a:t>
            </a:r>
            <a:r>
              <a:rPr lang="en-US" sz="1600" b="1" dirty="0" smtClean="0">
                <a:solidFill>
                  <a:schemeClr val="tx1"/>
                </a:solidFill>
              </a:rPr>
              <a:t>ECO </a:t>
            </a:r>
            <a:r>
              <a:rPr lang="ru-RU" sz="1600" dirty="0" smtClean="0">
                <a:solidFill>
                  <a:schemeClr val="tx1"/>
                </a:solidFill>
              </a:rPr>
              <a:t>по сравнению с параболической характеристикой обеспечивает дополнительную экономию энергии.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Если заданное значение частоты вращения достигнуто и не изменяется в течение 5 секунд, преобразователь повторно понижает свое выходное напряжение.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Требование</a:t>
            </a:r>
            <a:r>
              <a:rPr lang="ru-RU" sz="1600" dirty="0" smtClean="0">
                <a:solidFill>
                  <a:schemeClr val="tx1"/>
                </a:solidFill>
              </a:rPr>
              <a:t>: приложения с низкой динамикой и постоянной частотой вращения</a:t>
            </a:r>
          </a:p>
          <a:p>
            <a:r>
              <a:rPr lang="ru-RU" sz="1600" u="sng" dirty="0" smtClean="0">
                <a:solidFill>
                  <a:schemeClr val="tx1"/>
                </a:solidFill>
              </a:rPr>
              <a:t>Примеры использования</a:t>
            </a:r>
            <a:r>
              <a:rPr lang="ru-RU" sz="1600" dirty="0" smtClean="0">
                <a:solidFill>
                  <a:schemeClr val="tx1"/>
                </a:solidFill>
              </a:rPr>
              <a:t>: центробежный насос, центробежный вентилятор, осевой вентилятор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z003btur\Desktop\Temp\ECO mode\G_SY02_XX_01984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67" y="1484784"/>
            <a:ext cx="2876550" cy="2865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преобразователи частоты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b="0" dirty="0" smtClean="0"/>
              <a:t>для решений в области водоочистки и водоподготовки</a:t>
            </a:r>
            <a:endParaRPr lang="en-US" sz="1800" b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ru-RU" dirty="0" smtClean="0"/>
              <a:t>.</a:t>
            </a:r>
            <a:r>
              <a:rPr lang="en-US" dirty="0" smtClean="0"/>
              <a:t>07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G120P. </a:t>
            </a:r>
            <a:r>
              <a:rPr lang="ru-RU" dirty="0" smtClean="0"/>
              <a:t>Модульные преобразователи частоты для решений в области водоочистки и водоподготовки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Прямоугольник 8">
            <a:hlinkClick r:id="rId2"/>
          </p:cNvPr>
          <p:cNvSpPr/>
          <p:nvPr/>
        </p:nvSpPr>
        <p:spPr>
          <a:xfrm>
            <a:off x="6171183" y="611478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www.siemens.com/energy-efficient-drives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9175" y="1484784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 пути к экологически чистому производству: </a:t>
            </a:r>
            <a:r>
              <a:rPr lang="ru-RU" sz="1600" b="1" dirty="0" err="1" smtClean="0">
                <a:solidFill>
                  <a:schemeClr val="tx1"/>
                </a:solidFill>
              </a:rPr>
              <a:t>PROFIenergy</a:t>
            </a:r>
            <a:r>
              <a:rPr lang="ru-RU" sz="1600" dirty="0" smtClean="0">
                <a:solidFill>
                  <a:schemeClr val="tx1"/>
                </a:solidFill>
              </a:rPr>
              <a:t> это профиль, предоставляющий функции и механизмы для полевых устройств PROFINET, поддерживающие </a:t>
            </a:r>
            <a:r>
              <a:rPr lang="ru-RU" sz="1600" dirty="0" err="1" smtClean="0">
                <a:solidFill>
                  <a:schemeClr val="tx1"/>
                </a:solidFill>
              </a:rPr>
              <a:t>энергоэффективное</a:t>
            </a:r>
            <a:r>
              <a:rPr lang="ru-RU" sz="1600" dirty="0" smtClean="0">
                <a:solidFill>
                  <a:schemeClr val="tx1"/>
                </a:solidFill>
              </a:rPr>
              <a:t> производство.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Определенный PNO, не зависящий от производителя и устройства профиль, позволяет значительно снизить энергопотребление и расходы: с помощью </a:t>
            </a:r>
            <a:r>
              <a:rPr lang="ru-RU" sz="1600" dirty="0" err="1" smtClean="0">
                <a:solidFill>
                  <a:schemeClr val="tx1"/>
                </a:solidFill>
              </a:rPr>
              <a:t>PROFIenergy</a:t>
            </a:r>
            <a:r>
              <a:rPr lang="ru-RU" sz="1600" dirty="0" smtClean="0">
                <a:solidFill>
                  <a:schemeClr val="tx1"/>
                </a:solidFill>
              </a:rPr>
              <a:t> можно целенаправленно отключать ненужных потребителей. Это существенно сокращает </a:t>
            </a:r>
            <a:r>
              <a:rPr lang="ru-RU" sz="1600" dirty="0" err="1" smtClean="0">
                <a:solidFill>
                  <a:schemeClr val="tx1"/>
                </a:solidFill>
              </a:rPr>
              <a:t>энергозатраты</a:t>
            </a:r>
            <a:r>
              <a:rPr lang="ru-RU" sz="1600" dirty="0" smtClean="0">
                <a:solidFill>
                  <a:schemeClr val="tx1"/>
                </a:solidFill>
              </a:rPr>
              <a:t> при простое оборудования. </a:t>
            </a:r>
            <a:r>
              <a:rPr lang="ru-RU" sz="1600" dirty="0" err="1" smtClean="0">
                <a:solidFill>
                  <a:schemeClr val="tx1"/>
                </a:solidFill>
              </a:rPr>
              <a:t>PROFIenergy</a:t>
            </a:r>
            <a:r>
              <a:rPr lang="ru-RU" sz="1600" dirty="0" smtClean="0">
                <a:solidFill>
                  <a:schemeClr val="tx1"/>
                </a:solidFill>
              </a:rPr>
              <a:t> обеспечивает простое, автоматизированное выключение и включение технологически связанных частей установки. Централизованную координацию берет на себя система управления верхнего уровня, объединение в сеть осуществляется через PROFINET. Тем самым при длительных простоях экономится макс. объем энергии.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4" name="Picture 3" descr="C:\Users\z003btur\Desktop\Temp\ECO mode\G_SY02_XX_02098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67" y="1474040"/>
            <a:ext cx="2876550" cy="2876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MIO_EK" val="612582"/>
  <p:tag name="MIO_UPDATE" val="True"/>
  <p:tag name="MIO_VERSION" val="23.06.2016 10:17:22"/>
  <p:tag name="MIO_DBID" val="598A5C07-C27D-430B-A8FC-FA667BE665A4"/>
  <p:tag name="MIO_LASTDOWNLOADED" val="23.06.2016 16:13:18"/>
  <p:tag name="MIO_OBJECTNAME" val="MyTemplate_EN 16:9 - Siemens"/>
  <p:tag name="MIO_LASTEDITORNAME" val="(Jochen Koch)"/>
  <p:tag name="MIO_CHANGETRACK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6"/>
  <p:tag name="MIO_SHOW_DATE" val="True"/>
  <p:tag name="MIO_SHOW_FOOTER" val="True"/>
  <p:tag name="MIO_SHOW_PAGENUMBER" val="True"/>
  <p:tag name="MIO_AVOID_BLANK_LAYOUT" val="True"/>
  <p:tag name="MIO_NUMBER_OF_VALID_LAYOUTS" val="23"/>
  <p:tag name="MIO_MST_COLOR_1" val="0,0,0,Dunkel 1"/>
  <p:tag name="MIO_MST_COLOR_2" val="255,255,255,Hell 1"/>
  <p:tag name="MIO_MST_COLOR_3" val="0,0,0,Dunkel 2"/>
  <p:tag name="MIO_MST_COLOR_4" val="173,190,203,Hell 2"/>
  <p:tag name="MIO_MST_COLOR_5" val="135,155,170,Akzent 1"/>
  <p:tag name="MIO_MST_COLOR_6" val="190,205,215,Akzent 2"/>
  <p:tag name="MIO_MST_COLOR_7" val="235,120,10,Akzent 3"/>
  <p:tag name="MIO_MST_COLOR_8" val="100,25,70,Akzent 4"/>
  <p:tag name="MIO_MST_COLOR_9" val="0,95,135,Akzent 5"/>
  <p:tag name="MIO_MST_COLOR_10" val="100,125,45,Akzent 6"/>
  <p:tag name="MIO_MST_COLOR_11" val="235,120,10,"/>
  <p:tag name="MIO_MST_COLOR_12" val="100,25,70,"/>
  <p:tag name="MIO_HDS" val="True"/>
  <p:tag name="MIO_EK" val="579031"/>
  <p:tag name="MIO_UPDATE" val="True"/>
  <p:tag name="MIO_VERSION" val="27.01.2016 18:31:06"/>
  <p:tag name="MIO_DBID" val="598A5C07-C27D-430B-A8FC-FA667BE665A4"/>
  <p:tag name="MIO_LASTDOWNLOADED" val="27.01.2016 18:37:42"/>
  <p:tag name="MIO_OBJECTNAME" val="EN 16:9 - Siemens 2016"/>
  <p:tag name="MIO_LASTEDITORNAME" val="Dietmar Klug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75ece14-21e9-4989-becc-f6b4683f1696"/>
  <p:tag name="MIO_EK" val="612583"/>
  <p:tag name="MIO_UPDATE" val="True"/>
  <p:tag name="MIO_VERSION" val="23.06.2016 15:09:50"/>
  <p:tag name="MIO_DBID" val="598A5C07-C27D-430B-A8FC-FA667BE665A4"/>
  <p:tag name="MIO_LASTDOWNLOADED" val="23.06.2016 16:13:21"/>
  <p:tag name="MIO_OBJECTNAME" val="Headline 40 pt, Arial Bold  Subhead 20 pt, Ari (2)"/>
  <p:tag name="MIO_LASTEDITORNAME" val="(Jochen Koch)"/>
  <p:tag name="MIO_EK_DESIGN" val="579031"/>
  <p:tag name="MIO_VERSION_DESIGN" val="27.01.2016 18:31:06"/>
  <p:tag name="MIO_DBID_DESIGN" val="598A5C07-C27D-430B-A8FC-FA667BE665A4"/>
  <p:tag name="MIO_SLIDE_HAS_HYPERLINK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571013"/>
  <p:tag name="MIO_GUID" val="9c0b5b93-e2a7-4902-8efd-28883cd5ae4f"/>
  <p:tag name="MIO_UPDATE" val="True"/>
  <p:tag name="MIO_VERSION" val="21.01.2016 14:09:13"/>
  <p:tag name="MIO_DBID" val="598A5C07-C27D-430B-A8FC-FA667BE665A4"/>
  <p:tag name="MIO_LASTDOWNLOADED" val="03.02.2016 15:56:29"/>
  <p:tag name="MIO_OBJECTNAME" val="16:9 Title - Logo Layer w/ claim"/>
  <p:tag name="MIO_LASTEDITORNAME" val="Dietmar Klug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  <p:tag name="MIO_GUID" val="f85fa378-9780-4f4c-8a4c-9966a24e41c5"/>
  <p:tag name="MIO_EK" val="612585"/>
  <p:tag name="MIO_UPDATE" val="True"/>
  <p:tag name="MIO_VERSION" val="23.06.2016 10:17:18"/>
  <p:tag name="MIO_DBID" val="598A5C07-C27D-430B-A8FC-FA667BE665A4"/>
  <p:tag name="MIO_LASTDOWNLOADED" val="23.06.2016 16:13:25"/>
  <p:tag name="MIO_OBJECTNAME" val="Headline, Arial Bold 20 pt, lorem ipsum dolor  (7)"/>
  <p:tag name="MIO_LASTEDITORNAME" val="Jochen Koch"/>
  <p:tag name="MIO_EK_DESIGN" val="579031"/>
  <p:tag name="MIO_VERSION_DESIGN" val="27.01.2016 18:31:06"/>
  <p:tag name="MIO_DBID_DESIGN" val="598A5C07-C27D-430B-A8FC-FA667BE665A4"/>
  <p:tag name="MIO_SLIDE_HAS_HYPERLINK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Override1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Two rows</Name>
  <PpLayout>32</PpLayout>
  <Index>13</Index>
</p4ppTags>
</file>

<file path=customXml/item10.xml><?xml version="1.0" encoding="utf-8"?>
<p4ppTags>
  <Name>Three columns + Navigation</Name>
  <PpLayout>32</PpLayout>
  <Index>20</Index>
</p4ppTags>
</file>

<file path=customXml/item11.xml><?xml version="1.0" encoding="utf-8"?>
<p4ppTags>
  <Name>Four objects + Navigation</Name>
  <PpLayout>32</PpLayout>
  <Index>22</Index>
</p4ppTags>
</file>

<file path=customXml/item12.xml><?xml version="1.0" encoding="utf-8"?>
<p4ppTags>
  <Name>One object (large)</Name>
  <PpLayout>16</PpLayout>
  <Index>10</Index>
</p4ppTags>
</file>

<file path=customXml/item13.xml><?xml version="1.0" encoding="utf-8"?>
<p4ppTags>
  <Name>Two columns</Name>
  <PpLayout>29</PpLayout>
  <Index>12</Index>
</p4ppTags>
</file>

<file path=customXml/item14.xml><?xml version="1.0" encoding="utf-8"?>
<p4ppTags>
  <Name>Free Content + Navigation</Name>
  <PpLayout>32</PpLayout>
  <Index>16</Index>
</p4ppTags>
</file>

<file path=customXml/item15.xml><?xml version="1.0" encoding="utf-8"?>
<p4ppTags>
  <Name>Free Content + Navigation</Name>
  <PpLayout>32</PpLayout>
  <Index>16</Index>
</p4ppTags>
</file>

<file path=customXml/item16.xml><?xml version="1.0" encoding="utf-8"?>
<p4ppTags>
  <Name>Three columns</Name>
  <PpLayout>32</PpLayout>
  <Index>14</Index>
</p4ppTags>
</file>

<file path=customXml/item17.xml><?xml version="1.0" encoding="utf-8"?>
<p4ppTags>
  <Name>Four objects</Name>
  <PpLayout>24</PpLayout>
  <Index>15</Index>
</p4ppTags>
</file>

<file path=customXml/item18.xml><?xml version="1.0" encoding="utf-8"?>
<p4ppTags>
  <Name>Free Content</Name>
  <PpLayout>11</PpLayout>
  <Index>9</Index>
</p4ppTags>
</file>

<file path=customXml/item19.xml><?xml version="1.0" encoding="utf-8"?>
<p4ppTags>
  <Name>One object (small) + Navigation</Name>
  <PpLayout>32</PpLayout>
  <Index>18</Index>
</p4ppTags>
</file>

<file path=customXml/item2.xml><?xml version="1.0" encoding="utf-8"?>
<p4ppTags>
  <Name>Four objects</Name>
  <PpLayout>24</PpLayout>
  <Index>15</Index>
</p4ppTags>
</file>

<file path=customXml/item20.xml><?xml version="1.0" encoding="utf-8"?>
<p4ppTags>
  <Name>Two rows + Navigation</Name>
  <PpLayout>32</PpLayout>
  <Index>21</Index>
</p4ppTags>
</file>

<file path=customXml/item21.xml><?xml version="1.0" encoding="utf-8"?>
<p4ppTags>
  <Name>Two rows</Name>
  <PpLayout>32</PpLayout>
  <Index>13</Index>
</p4ppTags>
</file>

<file path=customXml/item22.xml><?xml version="1.0" encoding="utf-8"?>
<p4ppTags>
  <Name>Text + Index</Name>
  <PpLayout>32</PpLayout>
  <Index>8</Index>
</p4ppTags>
</file>

<file path=customXml/item23.xml><?xml version="1.0" encoding="utf-8"?>
<p4ppTags>
  <Name>Two columns</Name>
  <PpLayout>29</PpLayout>
  <Index>12</Index>
</p4ppTags>
</file>

<file path=customXml/item24.xml><?xml version="1.0" encoding="utf-8"?>
<p4ppTags/>
</file>

<file path=customXml/item25.xml><?xml version="1.0" encoding="utf-8"?>
<p4ppTags>
  <Name>Three columns</Name>
  <PpLayout>32</PpLayout>
  <Index>14</Index>
</p4ppTags>
</file>

<file path=customXml/item26.xml><?xml version="1.0" encoding="utf-8"?>
<p4ppTags>
  <Name>Free Content</Name>
  <PpLayout>11</PpLayout>
  <Index>9</Index>
</p4ppTags>
</file>

<file path=customXml/item27.xml><?xml version="1.0" encoding="utf-8"?>
<p4ppTags>
  <Name>Free Content</Name>
  <PpLayout>11</PpLayout>
  <Index>9</Index>
</p4ppTags>
</file>

<file path=customXml/item28.xml><?xml version="1.0" encoding="utf-8"?>
<p4ppTags>
  <Name>Two rows + Navigation</Name>
  <PpLayout>32</PpLayout>
  <Index>21</Index>
</p4ppTags>
</file>

<file path=customXml/item29.xml><?xml version="1.0" encoding="utf-8"?>
<p4ppTags>
  <Name>One object (large) + Navigation</Name>
  <PpLayout>32</PpLayout>
  <Index>17</Index>
</p4ppTags>
</file>

<file path=customXml/item3.xml><?xml version="1.0" encoding="utf-8"?>
<p4ppTags>
  <Name>One object (large)</Name>
  <PpLayout>16</PpLayout>
  <Index>10</Index>
</p4ppTags>
</file>

<file path=customXml/item30.xml><?xml version="1.0" encoding="utf-8"?>
<p4ppTags>
  <Name>One object (large)</Name>
  <PpLayout>16</PpLayout>
  <Index>10</Index>
</p4ppTags>
</file>

<file path=customXml/item31.xml><?xml version="1.0" encoding="utf-8"?>
<p4ppTags>
  <Name>One object (small)</Name>
  <PpLayout>16</PpLayout>
  <Index>11</Index>
</p4ppTags>
</file>

<file path=customXml/item32.xml><?xml version="1.0" encoding="utf-8"?>
<p4ppTags>
  <Name>Text + Index</Name>
  <PpLayout>32</PpLayout>
  <Index>8</Index>
</p4ppTags>
</file>

<file path=customXml/item33.xml><?xml version="1.0" encoding="utf-8"?>
<p4ppTags>
  <Name>Three columns</Name>
  <PpLayout>32</PpLayout>
  <Index>14</Index>
</p4ppTags>
</file>

<file path=customXml/item34.xml><?xml version="1.0" encoding="utf-8"?>
<p4ppTags>
  <Name>Two columns</Name>
  <PpLayout>29</PpLayout>
  <Index>12</Index>
</p4ppTags>
</file>

<file path=customXml/item35.xml><?xml version="1.0" encoding="utf-8"?>
<p4ppTags>
  <Name>One object (large) + Navigation</Name>
  <PpLayout>32</PpLayout>
  <Index>17</Index>
</p4ppTags>
</file>

<file path=customXml/item36.xml><?xml version="1.0" encoding="utf-8"?>
<p4ppTags>
  <Name>One object (small) + Navigation</Name>
  <PpLayout>32</PpLayout>
  <Index>18</Index>
</p4ppTags>
</file>

<file path=customXml/item37.xml><?xml version="1.0" encoding="utf-8"?>
<p4ppTags>
  <Name>Text + Index</Name>
  <PpLayout>32</PpLayout>
  <Index>8</Index>
</p4ppTags>
</file>

<file path=customXml/item38.xml><?xml version="1.0" encoding="utf-8"?>
<p4ppTags>
  <Name>Two rows + Navigation</Name>
  <PpLayout>32</PpLayout>
  <Index>21</Index>
</p4ppTags>
</file>

<file path=customXml/item39.xml><?xml version="1.0" encoding="utf-8"?>
<p4ppTags>
  <Name>Three columns + Navigation</Name>
  <PpLayout>32</PpLayout>
  <Index>20</Index>
</p4ppTags>
</file>

<file path=customXml/item4.xml><?xml version="1.0" encoding="utf-8"?>
<p4ppTags>
  <Name>One object (small) + Navigation</Name>
  <PpLayout>32</PpLayout>
  <Index>18</Index>
</p4ppTags>
</file>

<file path=customXml/item40.xml><?xml version="1.0" encoding="utf-8"?>
<p4ppTags>
  <Name>Two columns + Navigation</Name>
  <PpLayout>32</PpLayout>
  <Index>19</Index>
</p4ppTags>
</file>

<file path=customXml/item41.xml><?xml version="1.0" encoding="utf-8"?>
<p4ppTags>
  <Name>Two columns + Navigation</Name>
  <PpLayout>32</PpLayout>
  <Index>19</Index>
</p4ppTags>
</file>

<file path=customXml/item42.xml><?xml version="1.0" encoding="utf-8"?>
<p4ppTags>
  <Name>Two rows</Name>
  <PpLayout>32</PpLayout>
  <Index>13</Index>
</p4ppTags>
</file>

<file path=customXml/item43.xml><?xml version="1.0" encoding="utf-8"?>
<p4ppTags>
  <Name>Four objects</Name>
  <PpLayout>24</PpLayout>
  <Index>15</Index>
</p4ppTags>
</file>

<file path=customXml/item44.xml><?xml version="1.0" encoding="utf-8"?>
<p4ppTags>
  <Name>One object (large) + Navigation</Name>
  <PpLayout>32</PpLayout>
  <Index>17</Index>
</p4ppTags>
</file>

<file path=customXml/item45.xml><?xml version="1.0" encoding="utf-8"?>
<p4ppTags>
  <Name>Free Content + Navigation</Name>
  <PpLayout>32</PpLayout>
  <Index>16</Index>
</p4ppTags>
</file>

<file path=customXml/item46.xml><?xml version="1.0" encoding="utf-8"?>
<p4ppTags>
  <Name>Four objects + Navigation</Name>
  <PpLayout>32</PpLayout>
  <Index>22</Index>
</p4ppTags>
</file>

<file path=customXml/item5.xml><?xml version="1.0" encoding="utf-8"?>
<p4ppTags>
  <Name>One object (small)</Name>
  <PpLayout>16</PpLayout>
  <Index>11</Index>
</p4ppTags>
</file>

<file path=customXml/item6.xml><?xml version="1.0" encoding="utf-8"?>
<p4ppTags>
  <Name>Four objects + Navigation</Name>
  <PpLayout>32</PpLayout>
  <Index>22</Index>
</p4ppTags>
</file>

<file path=customXml/item7.xml><?xml version="1.0" encoding="utf-8"?>
<p4ppTags>
  <Name>Three columns + Navigation</Name>
  <PpLayout>32</PpLayout>
  <Index>20</Index>
</p4ppTags>
</file>

<file path=customXml/item8.xml><?xml version="1.0" encoding="utf-8"?>
<p4ppTags>
  <Name>Two columns + Navigation</Name>
  <PpLayout>32</PpLayout>
  <Index>19</Index>
</p4ppTags>
</file>

<file path=customXml/item9.xml><?xml version="1.0" encoding="utf-8"?>
<p4ppTags>
  <Name>One object (small)</Name>
  <PpLayout>16</PpLayout>
  <Index>11</Index>
</p4ppTags>
</file>

<file path=customXml/itemProps1.xml><?xml version="1.0" encoding="utf-8"?>
<ds:datastoreItem xmlns:ds="http://schemas.openxmlformats.org/officeDocument/2006/customXml" ds:itemID="{38AB8DE4-FD9B-4166-BEC3-3F1753596133}">
  <ds:schemaRefs/>
</ds:datastoreItem>
</file>

<file path=customXml/itemProps10.xml><?xml version="1.0" encoding="utf-8"?>
<ds:datastoreItem xmlns:ds="http://schemas.openxmlformats.org/officeDocument/2006/customXml" ds:itemID="{4886DC99-C027-4F5C-9A41-93397468D635}">
  <ds:schemaRefs/>
</ds:datastoreItem>
</file>

<file path=customXml/itemProps11.xml><?xml version="1.0" encoding="utf-8"?>
<ds:datastoreItem xmlns:ds="http://schemas.openxmlformats.org/officeDocument/2006/customXml" ds:itemID="{EAB520BC-C6EC-457E-8AB5-55DB67C86858}">
  <ds:schemaRefs/>
</ds:datastoreItem>
</file>

<file path=customXml/itemProps12.xml><?xml version="1.0" encoding="utf-8"?>
<ds:datastoreItem xmlns:ds="http://schemas.openxmlformats.org/officeDocument/2006/customXml" ds:itemID="{97C1B04C-EC40-4666-AADF-8B2BA4ED1B59}">
  <ds:schemaRefs/>
</ds:datastoreItem>
</file>

<file path=customXml/itemProps13.xml><?xml version="1.0" encoding="utf-8"?>
<ds:datastoreItem xmlns:ds="http://schemas.openxmlformats.org/officeDocument/2006/customXml" ds:itemID="{1666F4C2-68F5-4840-A44A-1A646C0925A1}">
  <ds:schemaRefs/>
</ds:datastoreItem>
</file>

<file path=customXml/itemProps14.xml><?xml version="1.0" encoding="utf-8"?>
<ds:datastoreItem xmlns:ds="http://schemas.openxmlformats.org/officeDocument/2006/customXml" ds:itemID="{7CC5F709-E74B-4E5F-A728-923D5062EBEF}">
  <ds:schemaRefs/>
</ds:datastoreItem>
</file>

<file path=customXml/itemProps15.xml><?xml version="1.0" encoding="utf-8"?>
<ds:datastoreItem xmlns:ds="http://schemas.openxmlformats.org/officeDocument/2006/customXml" ds:itemID="{426C66BD-40A2-4A4B-995C-C9B4070A2CAD}">
  <ds:schemaRefs/>
</ds:datastoreItem>
</file>

<file path=customXml/itemProps16.xml><?xml version="1.0" encoding="utf-8"?>
<ds:datastoreItem xmlns:ds="http://schemas.openxmlformats.org/officeDocument/2006/customXml" ds:itemID="{609A7215-39C3-4F08-B8E4-9F94FE016A69}">
  <ds:schemaRefs/>
</ds:datastoreItem>
</file>

<file path=customXml/itemProps17.xml><?xml version="1.0" encoding="utf-8"?>
<ds:datastoreItem xmlns:ds="http://schemas.openxmlformats.org/officeDocument/2006/customXml" ds:itemID="{DBDA92BB-5745-4D45-96C8-F073293E7E03}">
  <ds:schemaRefs/>
</ds:datastoreItem>
</file>

<file path=customXml/itemProps18.xml><?xml version="1.0" encoding="utf-8"?>
<ds:datastoreItem xmlns:ds="http://schemas.openxmlformats.org/officeDocument/2006/customXml" ds:itemID="{3CF6C26A-9F22-4676-90BD-00085AF64288}">
  <ds:schemaRefs/>
</ds:datastoreItem>
</file>

<file path=customXml/itemProps19.xml><?xml version="1.0" encoding="utf-8"?>
<ds:datastoreItem xmlns:ds="http://schemas.openxmlformats.org/officeDocument/2006/customXml" ds:itemID="{2AD3FC8E-1FA2-46FC-B567-F58A7E3267BE}">
  <ds:schemaRefs/>
</ds:datastoreItem>
</file>

<file path=customXml/itemProps2.xml><?xml version="1.0" encoding="utf-8"?>
<ds:datastoreItem xmlns:ds="http://schemas.openxmlformats.org/officeDocument/2006/customXml" ds:itemID="{1581BFFB-B4CE-47A8-BE77-DC1339B1E5A7}">
  <ds:schemaRefs/>
</ds:datastoreItem>
</file>

<file path=customXml/itemProps20.xml><?xml version="1.0" encoding="utf-8"?>
<ds:datastoreItem xmlns:ds="http://schemas.openxmlformats.org/officeDocument/2006/customXml" ds:itemID="{6C79E4F8-DCFB-483C-880A-AEEC6AAFC838}">
  <ds:schemaRefs/>
</ds:datastoreItem>
</file>

<file path=customXml/itemProps21.xml><?xml version="1.0" encoding="utf-8"?>
<ds:datastoreItem xmlns:ds="http://schemas.openxmlformats.org/officeDocument/2006/customXml" ds:itemID="{16EAE3B3-247E-437C-8942-1A330D5F4EBA}">
  <ds:schemaRefs/>
</ds:datastoreItem>
</file>

<file path=customXml/itemProps22.xml><?xml version="1.0" encoding="utf-8"?>
<ds:datastoreItem xmlns:ds="http://schemas.openxmlformats.org/officeDocument/2006/customXml" ds:itemID="{A49235AA-9779-4D2B-BE46-EAA0582837E3}">
  <ds:schemaRefs/>
</ds:datastoreItem>
</file>

<file path=customXml/itemProps23.xml><?xml version="1.0" encoding="utf-8"?>
<ds:datastoreItem xmlns:ds="http://schemas.openxmlformats.org/officeDocument/2006/customXml" ds:itemID="{02A45AF5-9D40-4516-A7CB-5CEB6440A7B4}">
  <ds:schemaRefs/>
</ds:datastoreItem>
</file>

<file path=customXml/itemProps24.xml><?xml version="1.0" encoding="utf-8"?>
<ds:datastoreItem xmlns:ds="http://schemas.openxmlformats.org/officeDocument/2006/customXml" ds:itemID="{572FBA73-6DBF-45DA-8282-9342320CFAB0}">
  <ds:schemaRefs/>
</ds:datastoreItem>
</file>

<file path=customXml/itemProps25.xml><?xml version="1.0" encoding="utf-8"?>
<ds:datastoreItem xmlns:ds="http://schemas.openxmlformats.org/officeDocument/2006/customXml" ds:itemID="{15CF3461-70D1-4B54-AFAB-DAFDA0A238CD}">
  <ds:schemaRefs/>
</ds:datastoreItem>
</file>

<file path=customXml/itemProps26.xml><?xml version="1.0" encoding="utf-8"?>
<ds:datastoreItem xmlns:ds="http://schemas.openxmlformats.org/officeDocument/2006/customXml" ds:itemID="{0B4B9F01-0206-4D00-87D8-B486AF20DD84}">
  <ds:schemaRefs/>
</ds:datastoreItem>
</file>

<file path=customXml/itemProps27.xml><?xml version="1.0" encoding="utf-8"?>
<ds:datastoreItem xmlns:ds="http://schemas.openxmlformats.org/officeDocument/2006/customXml" ds:itemID="{D8097D0C-BE3E-4AEC-9593-65CFCCB19297}">
  <ds:schemaRefs/>
</ds:datastoreItem>
</file>

<file path=customXml/itemProps28.xml><?xml version="1.0" encoding="utf-8"?>
<ds:datastoreItem xmlns:ds="http://schemas.openxmlformats.org/officeDocument/2006/customXml" ds:itemID="{23574EA9-FE27-47C5-9334-4402A4B54CCA}">
  <ds:schemaRefs/>
</ds:datastoreItem>
</file>

<file path=customXml/itemProps29.xml><?xml version="1.0" encoding="utf-8"?>
<ds:datastoreItem xmlns:ds="http://schemas.openxmlformats.org/officeDocument/2006/customXml" ds:itemID="{00912EEA-ED07-4E6D-B13E-050536BF6328}">
  <ds:schemaRefs/>
</ds:datastoreItem>
</file>

<file path=customXml/itemProps3.xml><?xml version="1.0" encoding="utf-8"?>
<ds:datastoreItem xmlns:ds="http://schemas.openxmlformats.org/officeDocument/2006/customXml" ds:itemID="{80661B8B-A327-44F9-823B-4D9EE0B3EC78}">
  <ds:schemaRefs/>
</ds:datastoreItem>
</file>

<file path=customXml/itemProps30.xml><?xml version="1.0" encoding="utf-8"?>
<ds:datastoreItem xmlns:ds="http://schemas.openxmlformats.org/officeDocument/2006/customXml" ds:itemID="{7C2A9BC3-26C0-43E0-9220-36E79329D1EC}">
  <ds:schemaRefs/>
</ds:datastoreItem>
</file>

<file path=customXml/itemProps31.xml><?xml version="1.0" encoding="utf-8"?>
<ds:datastoreItem xmlns:ds="http://schemas.openxmlformats.org/officeDocument/2006/customXml" ds:itemID="{3DA44121-D413-428D-BF61-1A9B99BDCFE1}">
  <ds:schemaRefs/>
</ds:datastoreItem>
</file>

<file path=customXml/itemProps32.xml><?xml version="1.0" encoding="utf-8"?>
<ds:datastoreItem xmlns:ds="http://schemas.openxmlformats.org/officeDocument/2006/customXml" ds:itemID="{0C28CD63-34A2-4FE5-8505-FE4EBAF026D8}">
  <ds:schemaRefs/>
</ds:datastoreItem>
</file>

<file path=customXml/itemProps33.xml><?xml version="1.0" encoding="utf-8"?>
<ds:datastoreItem xmlns:ds="http://schemas.openxmlformats.org/officeDocument/2006/customXml" ds:itemID="{59EFE184-8F95-4FE5-B2BD-8FBEFE7270C0}">
  <ds:schemaRefs/>
</ds:datastoreItem>
</file>

<file path=customXml/itemProps34.xml><?xml version="1.0" encoding="utf-8"?>
<ds:datastoreItem xmlns:ds="http://schemas.openxmlformats.org/officeDocument/2006/customXml" ds:itemID="{2E75D7BF-16FD-4728-98BE-C3A1C7CFB95F}">
  <ds:schemaRefs/>
</ds:datastoreItem>
</file>

<file path=customXml/itemProps35.xml><?xml version="1.0" encoding="utf-8"?>
<ds:datastoreItem xmlns:ds="http://schemas.openxmlformats.org/officeDocument/2006/customXml" ds:itemID="{B27F640E-84DF-4F97-BC70-D045F1E6594F}">
  <ds:schemaRefs/>
</ds:datastoreItem>
</file>

<file path=customXml/itemProps36.xml><?xml version="1.0" encoding="utf-8"?>
<ds:datastoreItem xmlns:ds="http://schemas.openxmlformats.org/officeDocument/2006/customXml" ds:itemID="{1FB88ED9-D361-4F90-91F8-5CB12A08AA4A}">
  <ds:schemaRefs/>
</ds:datastoreItem>
</file>

<file path=customXml/itemProps37.xml><?xml version="1.0" encoding="utf-8"?>
<ds:datastoreItem xmlns:ds="http://schemas.openxmlformats.org/officeDocument/2006/customXml" ds:itemID="{7E35FEDB-1F0E-4D67-A313-4AC59C26FF29}">
  <ds:schemaRefs/>
</ds:datastoreItem>
</file>

<file path=customXml/itemProps38.xml><?xml version="1.0" encoding="utf-8"?>
<ds:datastoreItem xmlns:ds="http://schemas.openxmlformats.org/officeDocument/2006/customXml" ds:itemID="{ADCE8654-E840-4AD9-867C-3644FCBF4530}">
  <ds:schemaRefs/>
</ds:datastoreItem>
</file>

<file path=customXml/itemProps39.xml><?xml version="1.0" encoding="utf-8"?>
<ds:datastoreItem xmlns:ds="http://schemas.openxmlformats.org/officeDocument/2006/customXml" ds:itemID="{85D77EE6-52B7-48BE-9EDB-748F1EBB53DE}">
  <ds:schemaRefs/>
</ds:datastoreItem>
</file>

<file path=customXml/itemProps4.xml><?xml version="1.0" encoding="utf-8"?>
<ds:datastoreItem xmlns:ds="http://schemas.openxmlformats.org/officeDocument/2006/customXml" ds:itemID="{D9FE249F-833E-4CF0-BECB-552D01D7DC9E}">
  <ds:schemaRefs/>
</ds:datastoreItem>
</file>

<file path=customXml/itemProps40.xml><?xml version="1.0" encoding="utf-8"?>
<ds:datastoreItem xmlns:ds="http://schemas.openxmlformats.org/officeDocument/2006/customXml" ds:itemID="{41FE0223-5D12-4506-A85C-575A8C08CB28}">
  <ds:schemaRefs/>
</ds:datastoreItem>
</file>

<file path=customXml/itemProps41.xml><?xml version="1.0" encoding="utf-8"?>
<ds:datastoreItem xmlns:ds="http://schemas.openxmlformats.org/officeDocument/2006/customXml" ds:itemID="{D7BABA95-BFFE-422B-8591-3271669EEA88}">
  <ds:schemaRefs/>
</ds:datastoreItem>
</file>

<file path=customXml/itemProps42.xml><?xml version="1.0" encoding="utf-8"?>
<ds:datastoreItem xmlns:ds="http://schemas.openxmlformats.org/officeDocument/2006/customXml" ds:itemID="{E4D8983D-1795-4BEF-865A-CBB97324505A}">
  <ds:schemaRefs/>
</ds:datastoreItem>
</file>

<file path=customXml/itemProps43.xml><?xml version="1.0" encoding="utf-8"?>
<ds:datastoreItem xmlns:ds="http://schemas.openxmlformats.org/officeDocument/2006/customXml" ds:itemID="{7338DF25-3883-42A2-8327-E8B2F602B278}">
  <ds:schemaRefs/>
</ds:datastoreItem>
</file>

<file path=customXml/itemProps44.xml><?xml version="1.0" encoding="utf-8"?>
<ds:datastoreItem xmlns:ds="http://schemas.openxmlformats.org/officeDocument/2006/customXml" ds:itemID="{BD10FB75-E11B-40DD-A918-221962C20FBE}">
  <ds:schemaRefs/>
</ds:datastoreItem>
</file>

<file path=customXml/itemProps45.xml><?xml version="1.0" encoding="utf-8"?>
<ds:datastoreItem xmlns:ds="http://schemas.openxmlformats.org/officeDocument/2006/customXml" ds:itemID="{9CC3C4A9-97AD-44C5-A1DB-3D78005AC1A6}">
  <ds:schemaRefs/>
</ds:datastoreItem>
</file>

<file path=customXml/itemProps46.xml><?xml version="1.0" encoding="utf-8"?>
<ds:datastoreItem xmlns:ds="http://schemas.openxmlformats.org/officeDocument/2006/customXml" ds:itemID="{E12A980D-0D3E-421F-A76A-D59D946E12C7}">
  <ds:schemaRefs/>
</ds:datastoreItem>
</file>

<file path=customXml/itemProps5.xml><?xml version="1.0" encoding="utf-8"?>
<ds:datastoreItem xmlns:ds="http://schemas.openxmlformats.org/officeDocument/2006/customXml" ds:itemID="{1F6ECE38-9977-429C-B19E-7005FE83D31C}">
  <ds:schemaRefs/>
</ds:datastoreItem>
</file>

<file path=customXml/itemProps6.xml><?xml version="1.0" encoding="utf-8"?>
<ds:datastoreItem xmlns:ds="http://schemas.openxmlformats.org/officeDocument/2006/customXml" ds:itemID="{E302F8A6-E97E-4F99-B11C-E61239E7891E}">
  <ds:schemaRefs/>
</ds:datastoreItem>
</file>

<file path=customXml/itemProps7.xml><?xml version="1.0" encoding="utf-8"?>
<ds:datastoreItem xmlns:ds="http://schemas.openxmlformats.org/officeDocument/2006/customXml" ds:itemID="{7B695704-29DB-4D8E-B058-9063360FC4DF}">
  <ds:schemaRefs/>
</ds:datastoreItem>
</file>

<file path=customXml/itemProps8.xml><?xml version="1.0" encoding="utf-8"?>
<ds:datastoreItem xmlns:ds="http://schemas.openxmlformats.org/officeDocument/2006/customXml" ds:itemID="{04FDFB92-CAF6-4B86-ACB4-2743871DE209}">
  <ds:schemaRefs/>
</ds:datastoreItem>
</file>

<file path=customXml/itemProps9.xml><?xml version="1.0" encoding="utf-8"?>
<ds:datastoreItem xmlns:ds="http://schemas.openxmlformats.org/officeDocument/2006/customXml" ds:itemID="{1618AA06-B22E-4D19-9680-0D78304267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1144</Words>
  <Application>Microsoft Office PowerPoint</Application>
  <PresentationFormat>Произвольный</PresentationFormat>
  <Paragraphs>110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Siemens 2016 – 16:9</vt:lpstr>
      <vt:lpstr>SINAMICS G120P.  Для решений в области водоочистки и водоподготовки  Модульные преобразователи частоты</vt:lpstr>
      <vt:lpstr>Инновационные преобразователи частоты для общепромышленных и специальных применений</vt:lpstr>
      <vt:lpstr>Инновационные преобразователи частоты для общепромышленных и специальных применений в пищевой промышленности</vt:lpstr>
      <vt:lpstr>Инновационные преобразователи частоты для решений в области водоочистки и водоподготовки</vt:lpstr>
      <vt:lpstr>Инновационные преобразователи частоты для решений в области водоочистки и водоподготовки</vt:lpstr>
      <vt:lpstr>Инновационные преобразователи частоты для решений в области водоочистки и водоподготовки</vt:lpstr>
      <vt:lpstr>Инновационные преобразователи частоты для решений в области водоочистки и водоподготовки</vt:lpstr>
      <vt:lpstr>Инновационные преобразователи частоты для решений в области водоочистки и водоподготовки</vt:lpstr>
      <vt:lpstr>Инновационные преобразователи частоты для решений в области водоочистки и водоподготовки</vt:lpstr>
      <vt:lpstr>Инновационные преобразователи частоты для решений в области водоочистки и водоподготовки</vt:lpstr>
      <vt:lpstr>Инновационные преобразователи частоты для решений в области водоочистки и водоподготовки</vt:lpstr>
      <vt:lpstr>Инновационные преобразователи частоты для решений в области водоочистки и водоподготовки</vt:lpstr>
      <vt:lpstr>Инновационные преобразователи частоты для решений в области водоочистки и водоподготовки</vt:lpstr>
      <vt:lpstr>Благодарим Вас за внимание!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Kluge, Dietmar</dc:creator>
  <cp:lastModifiedBy>Nuzhdin Alexander</cp:lastModifiedBy>
  <cp:revision>138</cp:revision>
  <cp:lastPrinted>2012-10-29T09:59:01Z</cp:lastPrinted>
  <dcterms:created xsi:type="dcterms:W3CDTF">2006-04-07T10:01:45Z</dcterms:created>
  <dcterms:modified xsi:type="dcterms:W3CDTF">2017-07-25T14:12:07Z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January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1.0</vt:lpwstr>
  </property>
  <property fmtid="{D5CDD505-2E9C-101B-9397-08002B2CF9AE}" pid="6" name="_AdHocReviewCycleID">
    <vt:i4>-444138015</vt:i4>
  </property>
  <property fmtid="{D5CDD505-2E9C-101B-9397-08002B2CF9AE}" pid="7" name="_NewReviewCycle">
    <vt:lpwstr/>
  </property>
  <property fmtid="{D5CDD505-2E9C-101B-9397-08002B2CF9AE}" pid="8" name="_EmailSubject">
    <vt:lpwstr>Новости приводной техники: "Модульные преобразователи частоты для решений в области водоочистки и водоподготовки"</vt:lpwstr>
  </property>
  <property fmtid="{D5CDD505-2E9C-101B-9397-08002B2CF9AE}" pid="9" name="_AuthorEmail">
    <vt:lpwstr>alexander.nuzhdin@siemens.com</vt:lpwstr>
  </property>
  <property fmtid="{D5CDD505-2E9C-101B-9397-08002B2CF9AE}" pid="10" name="_AuthorEmailDisplayName">
    <vt:lpwstr>Nuzhdin, Alexander</vt:lpwstr>
  </property>
  <property fmtid="{D5CDD505-2E9C-101B-9397-08002B2CF9AE}" pid="11" name="_PreviousAdHocReviewCycleID">
    <vt:i4>-1242830689</vt:i4>
  </property>
</Properties>
</file>